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7" r:id="rId2"/>
    <p:sldMasterId id="2147483769" r:id="rId3"/>
    <p:sldMasterId id="2147483781" r:id="rId4"/>
    <p:sldMasterId id="2147483793" r:id="rId5"/>
    <p:sldMasterId id="2147483805" r:id="rId6"/>
  </p:sldMasterIdLst>
  <p:notesMasterIdLst>
    <p:notesMasterId r:id="rId43"/>
  </p:notesMasterIdLst>
  <p:handoutMasterIdLst>
    <p:handoutMasterId r:id="rId44"/>
  </p:handoutMasterIdLst>
  <p:sldIdLst>
    <p:sldId id="671" r:id="rId7"/>
    <p:sldId id="672" r:id="rId8"/>
    <p:sldId id="702" r:id="rId9"/>
    <p:sldId id="703" r:id="rId10"/>
    <p:sldId id="704" r:id="rId11"/>
    <p:sldId id="705" r:id="rId12"/>
    <p:sldId id="706" r:id="rId13"/>
    <p:sldId id="707" r:id="rId14"/>
    <p:sldId id="708" r:id="rId15"/>
    <p:sldId id="709" r:id="rId16"/>
    <p:sldId id="710" r:id="rId17"/>
    <p:sldId id="711" r:id="rId18"/>
    <p:sldId id="712" r:id="rId19"/>
    <p:sldId id="713" r:id="rId20"/>
    <p:sldId id="714" r:id="rId21"/>
    <p:sldId id="715" r:id="rId22"/>
    <p:sldId id="716" r:id="rId23"/>
    <p:sldId id="717" r:id="rId24"/>
    <p:sldId id="718" r:id="rId25"/>
    <p:sldId id="719" r:id="rId26"/>
    <p:sldId id="720" r:id="rId27"/>
    <p:sldId id="721" r:id="rId28"/>
    <p:sldId id="722" r:id="rId29"/>
    <p:sldId id="724" r:id="rId30"/>
    <p:sldId id="725" r:id="rId31"/>
    <p:sldId id="726" r:id="rId32"/>
    <p:sldId id="727" r:id="rId33"/>
    <p:sldId id="728" r:id="rId34"/>
    <p:sldId id="729" r:id="rId35"/>
    <p:sldId id="730" r:id="rId36"/>
    <p:sldId id="731" r:id="rId37"/>
    <p:sldId id="732" r:id="rId38"/>
    <p:sldId id="733" r:id="rId39"/>
    <p:sldId id="734" r:id="rId40"/>
    <p:sldId id="735" r:id="rId41"/>
    <p:sldId id="670" r:id="rId42"/>
  </p:sldIdLst>
  <p:sldSz cx="9144000" cy="5143500" type="screen16x9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cbIXJVl/xdCePh4JdnukfA==" hashData="7V+CNmZrcwmBa+A3vn5X3SEenfg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64" autoAdjust="0"/>
    <p:restoredTop sz="92171" autoAdjust="0"/>
  </p:normalViewPr>
  <p:slideViewPr>
    <p:cSldViewPr>
      <p:cViewPr>
        <p:scale>
          <a:sx n="80" d="100"/>
          <a:sy n="80" d="100"/>
        </p:scale>
        <p:origin x="-1320" y="-7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766" y="-90"/>
      </p:cViewPr>
      <p:guideLst>
        <p:guide orient="horz" pos="3131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zh-TW"/>
              <a:t>參加比賽人數 </a:t>
            </a:r>
            <a:r>
              <a:rPr lang="en-US"/>
              <a:t>Total participants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3218390804597693E-2"/>
          <c:y val="0.28489853402470999"/>
          <c:w val="0.87356321839080497"/>
          <c:h val="0.71510146597529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參加比賽人數 Total participants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參加比賽人數 Total participants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481152"/>
        <c:axId val="106482688"/>
      </c:barChart>
      <c:catAx>
        <c:axId val="106481152"/>
        <c:scaling>
          <c:orientation val="minMax"/>
        </c:scaling>
        <c:delete val="1"/>
        <c:axPos val="b"/>
        <c:majorTickMark val="out"/>
        <c:minorTickMark val="none"/>
        <c:tickLblPos val="nextTo"/>
        <c:crossAx val="106482688"/>
        <c:crosses val="autoZero"/>
        <c:auto val="1"/>
        <c:lblAlgn val="ctr"/>
        <c:lblOffset val="100"/>
        <c:noMultiLvlLbl val="0"/>
      </c:catAx>
      <c:valAx>
        <c:axId val="106482688"/>
        <c:scaling>
          <c:orientation val="minMax"/>
          <c:min val="0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064811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Calibri"/>
          <a:ea typeface="Heiti TC Light"/>
          <a:cs typeface="Calibri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3218390804597693E-2"/>
          <c:y val="0.28489853402470999"/>
          <c:w val="0.87356321839080497"/>
          <c:h val="0.71510146597529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參加比賽人數 Total participants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82.4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參加比賽人數 Total participants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77.8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515840"/>
        <c:axId val="106517632"/>
      </c:barChart>
      <c:catAx>
        <c:axId val="106515840"/>
        <c:scaling>
          <c:orientation val="minMax"/>
        </c:scaling>
        <c:delete val="1"/>
        <c:axPos val="b"/>
        <c:majorTickMark val="out"/>
        <c:minorTickMark val="none"/>
        <c:tickLblPos val="nextTo"/>
        <c:crossAx val="106517632"/>
        <c:crosses val="autoZero"/>
        <c:auto val="1"/>
        <c:lblAlgn val="ctr"/>
        <c:lblOffset val="100"/>
        <c:noMultiLvlLbl val="0"/>
      </c:catAx>
      <c:valAx>
        <c:axId val="106517632"/>
        <c:scaling>
          <c:orientation val="minMax"/>
          <c:min val="0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06515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3218390804597693E-2"/>
          <c:y val="0.28489853402470999"/>
          <c:w val="0.87356321839080497"/>
          <c:h val="0.71510146597529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參加比賽人數 Total participants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</c:v>
                </c:pt>
                <c:pt idx="1">
                  <c:v>5.0999999999999996</c:v>
                </c:pt>
                <c:pt idx="2">
                  <c:v>4.5999999999999996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參加比賽人數 Total participants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7.9</c:v>
                </c:pt>
                <c:pt idx="1">
                  <c:v>5.0999999999999996</c:v>
                </c:pt>
                <c:pt idx="2">
                  <c:v>4.7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472640"/>
        <c:axId val="113474176"/>
      </c:barChart>
      <c:catAx>
        <c:axId val="113472640"/>
        <c:scaling>
          <c:orientation val="minMax"/>
        </c:scaling>
        <c:delete val="1"/>
        <c:axPos val="b"/>
        <c:majorTickMark val="out"/>
        <c:minorTickMark val="none"/>
        <c:tickLblPos val="nextTo"/>
        <c:crossAx val="113474176"/>
        <c:crosses val="autoZero"/>
        <c:auto val="1"/>
        <c:lblAlgn val="ctr"/>
        <c:lblOffset val="100"/>
        <c:noMultiLvlLbl val="0"/>
      </c:catAx>
      <c:valAx>
        <c:axId val="113474176"/>
        <c:scaling>
          <c:orientation val="minMax"/>
          <c:min val="0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134726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02C65D-0FA6-40C1-8E14-899318F37897}" type="doc">
      <dgm:prSet loTypeId="urn:microsoft.com/office/officeart/2005/8/layout/hList7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C507258-6024-4D64-B179-B536BB182BFC}">
      <dgm:prSet phldrT="[Text]" custT="1"/>
      <dgm:spPr>
        <a:solidFill>
          <a:srgbClr val="2860A4"/>
        </a:solidFill>
      </dgm:spPr>
      <dgm:t>
        <a:bodyPr/>
        <a:lstStyle/>
        <a:p>
          <a:endParaRPr lang="en-US" altLang="zh-TW" sz="2000" b="1" dirty="0" smtClean="0">
            <a:latin typeface="Calibri"/>
            <a:ea typeface="Heiti TC Light"/>
            <a:cs typeface="Calibri"/>
          </a:endParaRPr>
        </a:p>
        <a:p>
          <a:r>
            <a:rPr lang="zh-TW" altLang="zh-TW" sz="2000" b="1" dirty="0" smtClean="0">
              <a:latin typeface="Calibri"/>
              <a:ea typeface="Heiti TC Light"/>
              <a:cs typeface="Calibri"/>
            </a:rPr>
            <a:t>身體構成</a:t>
          </a:r>
          <a:endParaRPr lang="en-US" altLang="zh-TW" sz="2000" b="1" dirty="0" smtClean="0">
            <a:latin typeface="Calibri"/>
            <a:ea typeface="Heiti TC Light"/>
            <a:cs typeface="Calibri"/>
          </a:endParaRPr>
        </a:p>
        <a:p>
          <a:r>
            <a:rPr lang="en-US" altLang="zh-TW" sz="2000" b="1" dirty="0" smtClean="0">
              <a:latin typeface="Calibri"/>
              <a:ea typeface="Heiti TC Light"/>
              <a:cs typeface="Calibri"/>
            </a:rPr>
            <a:t>Body Composition</a:t>
          </a:r>
        </a:p>
      </dgm:t>
    </dgm:pt>
    <dgm:pt modelId="{1281560D-E264-47F4-BF37-B3C30F6AD86A}" type="parTrans" cxnId="{5C084A33-0E19-4DD5-98DB-86EB3F828352}">
      <dgm:prSet/>
      <dgm:spPr/>
      <dgm:t>
        <a:bodyPr/>
        <a:lstStyle/>
        <a:p>
          <a:endParaRPr lang="en-US" sz="2400">
            <a:latin typeface="Calibri"/>
            <a:ea typeface="Heiti TC Light"/>
            <a:cs typeface="Calibri"/>
          </a:endParaRPr>
        </a:p>
      </dgm:t>
    </dgm:pt>
    <dgm:pt modelId="{1F2136D0-9F2F-45AF-A355-76B400A9A85F}" type="sibTrans" cxnId="{5C084A33-0E19-4DD5-98DB-86EB3F828352}">
      <dgm:prSet/>
      <dgm:spPr/>
      <dgm:t>
        <a:bodyPr/>
        <a:lstStyle/>
        <a:p>
          <a:endParaRPr lang="en-US" sz="2400">
            <a:latin typeface="Calibri"/>
            <a:ea typeface="Heiti TC Light"/>
            <a:cs typeface="Calibri"/>
          </a:endParaRPr>
        </a:p>
      </dgm:t>
    </dgm:pt>
    <dgm:pt modelId="{B077BCF1-991E-40CB-8A53-E85A586A7586}">
      <dgm:prSet phldrT="[Text]" custT="1"/>
      <dgm:spPr>
        <a:solidFill>
          <a:srgbClr val="2860A4"/>
        </a:solidFill>
      </dgm:spPr>
      <dgm:t>
        <a:bodyPr/>
        <a:lstStyle/>
        <a:p>
          <a:endParaRPr lang="en-US" altLang="zh-TW" sz="2000" b="1" dirty="0" smtClean="0">
            <a:latin typeface="Calibri"/>
            <a:ea typeface="Heiti TC Light"/>
            <a:cs typeface="Calibri"/>
          </a:endParaRPr>
        </a:p>
        <a:p>
          <a:r>
            <a:rPr lang="zh-TW" altLang="zh-TW" sz="2000" b="1" dirty="0" smtClean="0">
              <a:latin typeface="Calibri"/>
              <a:ea typeface="Heiti TC Light"/>
              <a:cs typeface="Calibri"/>
            </a:rPr>
            <a:t>行為修正 </a:t>
          </a:r>
          <a:r>
            <a:rPr lang="en-US" altLang="zh-TW" sz="2000" b="1" dirty="0" smtClean="0">
              <a:latin typeface="Calibri"/>
              <a:ea typeface="Heiti TC Light"/>
              <a:cs typeface="Calibri"/>
            </a:rPr>
            <a:t/>
          </a:r>
          <a:br>
            <a:rPr lang="en-US" altLang="zh-TW" sz="2000" b="1" dirty="0" smtClean="0">
              <a:latin typeface="Calibri"/>
              <a:ea typeface="Heiti TC Light"/>
              <a:cs typeface="Calibri"/>
            </a:rPr>
          </a:br>
          <a:r>
            <a:rPr lang="en-US" altLang="zh-TW" sz="1800" b="1" dirty="0" smtClean="0">
              <a:latin typeface="Calibri"/>
              <a:ea typeface="Heiti TC Light"/>
              <a:cs typeface="Calibri"/>
            </a:rPr>
            <a:t>Behavior Modification</a:t>
          </a:r>
          <a:endParaRPr lang="en-US" sz="1800" b="1" dirty="0">
            <a:latin typeface="Calibri"/>
            <a:ea typeface="Heiti TC Light"/>
            <a:cs typeface="Calibri"/>
          </a:endParaRPr>
        </a:p>
      </dgm:t>
    </dgm:pt>
    <dgm:pt modelId="{6FED1849-6BC1-4AEA-A3B7-0D11707EC01F}" type="parTrans" cxnId="{5D7651F0-EC4D-4FED-801D-304EC9BBAF04}">
      <dgm:prSet/>
      <dgm:spPr/>
      <dgm:t>
        <a:bodyPr/>
        <a:lstStyle/>
        <a:p>
          <a:endParaRPr lang="en-US" sz="2400">
            <a:latin typeface="Calibri"/>
            <a:ea typeface="Heiti TC Light"/>
            <a:cs typeface="Calibri"/>
          </a:endParaRPr>
        </a:p>
      </dgm:t>
    </dgm:pt>
    <dgm:pt modelId="{1C10E220-BAC3-4F6B-945C-48B0A014F021}" type="sibTrans" cxnId="{5D7651F0-EC4D-4FED-801D-304EC9BBAF04}">
      <dgm:prSet/>
      <dgm:spPr/>
      <dgm:t>
        <a:bodyPr/>
        <a:lstStyle/>
        <a:p>
          <a:endParaRPr lang="en-US" sz="2400">
            <a:latin typeface="Calibri"/>
            <a:ea typeface="Heiti TC Light"/>
            <a:cs typeface="Calibri"/>
          </a:endParaRPr>
        </a:p>
      </dgm:t>
    </dgm:pt>
    <dgm:pt modelId="{C189963A-E39C-49D9-8DF6-9D70EC196200}">
      <dgm:prSet custT="1"/>
      <dgm:spPr>
        <a:solidFill>
          <a:srgbClr val="2860A4"/>
        </a:solidFill>
      </dgm:spPr>
      <dgm:t>
        <a:bodyPr/>
        <a:lstStyle/>
        <a:p>
          <a:endParaRPr lang="en-US" altLang="zh-TW" sz="2000" b="1" dirty="0" smtClean="0">
            <a:latin typeface="Calibri"/>
            <a:ea typeface="Heiti TC Light"/>
            <a:cs typeface="Calibri"/>
          </a:endParaRPr>
        </a:p>
        <a:p>
          <a:r>
            <a:rPr lang="zh-TW" altLang="zh-TW" sz="2000" b="1" dirty="0" smtClean="0">
              <a:latin typeface="Calibri"/>
              <a:ea typeface="Heiti TC Light"/>
              <a:cs typeface="Calibri"/>
            </a:rPr>
            <a:t>低升糖指數飲食 </a:t>
          </a:r>
          <a:r>
            <a:rPr lang="en-US" altLang="zh-TW" sz="1800" b="1" dirty="0" smtClean="0">
              <a:latin typeface="Calibri"/>
              <a:ea typeface="Heiti TC Light"/>
              <a:cs typeface="Calibri"/>
            </a:rPr>
            <a:t>Low Glycemic Index Diet</a:t>
          </a:r>
          <a:endParaRPr lang="en-US" sz="1600" b="1" dirty="0">
            <a:latin typeface="Calibri"/>
            <a:ea typeface="Heiti TC Light"/>
            <a:cs typeface="Calibri"/>
          </a:endParaRPr>
        </a:p>
      </dgm:t>
    </dgm:pt>
    <dgm:pt modelId="{3883B7FD-E98A-4D01-BEA2-0CC643E0AA30}" type="parTrans" cxnId="{1236D3FB-F89E-4447-BC12-ABF307AACB58}">
      <dgm:prSet/>
      <dgm:spPr/>
      <dgm:t>
        <a:bodyPr/>
        <a:lstStyle/>
        <a:p>
          <a:endParaRPr lang="en-US">
            <a:latin typeface="Calibri"/>
            <a:ea typeface="Heiti TC Light"/>
            <a:cs typeface="Calibri"/>
          </a:endParaRPr>
        </a:p>
      </dgm:t>
    </dgm:pt>
    <dgm:pt modelId="{3272BC37-EE67-4535-B7A8-02A8C58911A5}" type="sibTrans" cxnId="{1236D3FB-F89E-4447-BC12-ABF307AACB58}">
      <dgm:prSet/>
      <dgm:spPr/>
      <dgm:t>
        <a:bodyPr/>
        <a:lstStyle/>
        <a:p>
          <a:endParaRPr lang="en-US">
            <a:latin typeface="Calibri"/>
            <a:ea typeface="Heiti TC Light"/>
            <a:cs typeface="Calibri"/>
          </a:endParaRPr>
        </a:p>
      </dgm:t>
    </dgm:pt>
    <dgm:pt modelId="{6B16BBE0-1B00-4038-A880-C42C0490CA02}" type="pres">
      <dgm:prSet presAssocID="{AE02C65D-0FA6-40C1-8E14-899318F3789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FC7A11-B68C-470B-8E95-AA98C0A43864}" type="pres">
      <dgm:prSet presAssocID="{AE02C65D-0FA6-40C1-8E14-899318F37897}" presName="fgShape" presStyleLbl="fgShp" presStyleIdx="0" presStyleCnt="1"/>
      <dgm:spPr/>
    </dgm:pt>
    <dgm:pt modelId="{A8892FF5-36CF-42A0-9193-0582B9EE26F8}" type="pres">
      <dgm:prSet presAssocID="{AE02C65D-0FA6-40C1-8E14-899318F37897}" presName="linComp" presStyleCnt="0"/>
      <dgm:spPr/>
    </dgm:pt>
    <dgm:pt modelId="{2909821C-C5CB-41E9-A483-66B77ED5D4A4}" type="pres">
      <dgm:prSet presAssocID="{C189963A-E39C-49D9-8DF6-9D70EC196200}" presName="compNode" presStyleCnt="0"/>
      <dgm:spPr/>
    </dgm:pt>
    <dgm:pt modelId="{4C08344F-6666-4DDE-8ADD-8C320F2C0CA4}" type="pres">
      <dgm:prSet presAssocID="{C189963A-E39C-49D9-8DF6-9D70EC196200}" presName="bkgdShape" presStyleLbl="node1" presStyleIdx="0" presStyleCnt="3"/>
      <dgm:spPr/>
      <dgm:t>
        <a:bodyPr/>
        <a:lstStyle/>
        <a:p>
          <a:endParaRPr lang="en-US"/>
        </a:p>
      </dgm:t>
    </dgm:pt>
    <dgm:pt modelId="{A36E91AC-6F32-4C39-B090-8E67455F270A}" type="pres">
      <dgm:prSet presAssocID="{C189963A-E39C-49D9-8DF6-9D70EC19620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1C4246-5076-40DE-9A06-37EFDBAF21B8}" type="pres">
      <dgm:prSet presAssocID="{C189963A-E39C-49D9-8DF6-9D70EC196200}" presName="invisiNode" presStyleLbl="node1" presStyleIdx="0" presStyleCnt="3"/>
      <dgm:spPr/>
    </dgm:pt>
    <dgm:pt modelId="{55EDF6C0-7699-4D23-BC92-2B44BC6C1E89}" type="pres">
      <dgm:prSet presAssocID="{C189963A-E39C-49D9-8DF6-9D70EC196200}" presName="imagNode" presStyleLbl="fgImgPlace1" presStyleIdx="0" presStyleCnt="3" custScaleX="135489" custScaleY="135489" custLinFactNeighborY="1849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8F818F92-00F9-4FB8-A82F-CEF86B59142C}" type="pres">
      <dgm:prSet presAssocID="{3272BC37-EE67-4535-B7A8-02A8C58911A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2FE4FD8-3D02-4658-A726-C9705BB2646B}" type="pres">
      <dgm:prSet presAssocID="{4C507258-6024-4D64-B179-B536BB182BFC}" presName="compNode" presStyleCnt="0"/>
      <dgm:spPr/>
    </dgm:pt>
    <dgm:pt modelId="{AC3FD995-5E96-401E-9BD7-5D1854B27D0F}" type="pres">
      <dgm:prSet presAssocID="{4C507258-6024-4D64-B179-B536BB182BFC}" presName="bkgdShape" presStyleLbl="node1" presStyleIdx="1" presStyleCnt="3"/>
      <dgm:spPr/>
      <dgm:t>
        <a:bodyPr/>
        <a:lstStyle/>
        <a:p>
          <a:endParaRPr lang="en-US"/>
        </a:p>
      </dgm:t>
    </dgm:pt>
    <dgm:pt modelId="{C726B3D8-8995-4648-AACF-835BEF55429B}" type="pres">
      <dgm:prSet presAssocID="{4C507258-6024-4D64-B179-B536BB182BF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08F70F-A25E-4EC9-A883-2842A8E13C79}" type="pres">
      <dgm:prSet presAssocID="{4C507258-6024-4D64-B179-B536BB182BFC}" presName="invisiNode" presStyleLbl="node1" presStyleIdx="1" presStyleCnt="3"/>
      <dgm:spPr/>
    </dgm:pt>
    <dgm:pt modelId="{76650E87-46BD-43FC-AB06-4F0E3B552218}" type="pres">
      <dgm:prSet presAssocID="{4C507258-6024-4D64-B179-B536BB182BFC}" presName="imagNode" presStyleLbl="fgImgPlace1" presStyleIdx="1" presStyleCnt="3" custScaleX="135489" custScaleY="135489" custLinFactNeighborY="1849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4076A5EF-C3FC-40D0-9A4C-D7E18F6FD341}" type="pres">
      <dgm:prSet presAssocID="{1F2136D0-9F2F-45AF-A355-76B400A9A85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538D5AB-AEE0-4233-8D1A-4A59E02203EA}" type="pres">
      <dgm:prSet presAssocID="{B077BCF1-991E-40CB-8A53-E85A586A7586}" presName="compNode" presStyleCnt="0"/>
      <dgm:spPr/>
    </dgm:pt>
    <dgm:pt modelId="{A5D5A33E-C58E-4CB5-9027-670518EEFA4E}" type="pres">
      <dgm:prSet presAssocID="{B077BCF1-991E-40CB-8A53-E85A586A7586}" presName="bkgdShape" presStyleLbl="node1" presStyleIdx="2" presStyleCnt="3"/>
      <dgm:spPr/>
      <dgm:t>
        <a:bodyPr/>
        <a:lstStyle/>
        <a:p>
          <a:endParaRPr lang="en-US"/>
        </a:p>
      </dgm:t>
    </dgm:pt>
    <dgm:pt modelId="{A79407C0-BBBD-48F9-88F1-83222195DFBC}" type="pres">
      <dgm:prSet presAssocID="{B077BCF1-991E-40CB-8A53-E85A586A7586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8F6DED-67AA-4E36-B52C-F7EAF3386652}" type="pres">
      <dgm:prSet presAssocID="{B077BCF1-991E-40CB-8A53-E85A586A7586}" presName="invisiNode" presStyleLbl="node1" presStyleIdx="2" presStyleCnt="3"/>
      <dgm:spPr/>
    </dgm:pt>
    <dgm:pt modelId="{BC153E72-7BE9-4D37-9923-E31908259713}" type="pres">
      <dgm:prSet presAssocID="{B077BCF1-991E-40CB-8A53-E85A586A7586}" presName="imagNode" presStyleLbl="fgImgPlace1" presStyleIdx="2" presStyleCnt="3" custScaleX="135489" custScaleY="135489" custLinFactNeighborY="1849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4C53A407-6FF6-9346-AC6A-85E8141BE968}" type="presOf" srcId="{C189963A-E39C-49D9-8DF6-9D70EC196200}" destId="{A36E91AC-6F32-4C39-B090-8E67455F270A}" srcOrd="1" destOrd="0" presId="urn:microsoft.com/office/officeart/2005/8/layout/hList7"/>
    <dgm:cxn modelId="{921B3566-1C18-9943-9BE0-6C4B79F84FE4}" type="presOf" srcId="{4C507258-6024-4D64-B179-B536BB182BFC}" destId="{AC3FD995-5E96-401E-9BD7-5D1854B27D0F}" srcOrd="0" destOrd="0" presId="urn:microsoft.com/office/officeart/2005/8/layout/hList7"/>
    <dgm:cxn modelId="{5C084A33-0E19-4DD5-98DB-86EB3F828352}" srcId="{AE02C65D-0FA6-40C1-8E14-899318F37897}" destId="{4C507258-6024-4D64-B179-B536BB182BFC}" srcOrd="1" destOrd="0" parTransId="{1281560D-E264-47F4-BF37-B3C30F6AD86A}" sibTransId="{1F2136D0-9F2F-45AF-A355-76B400A9A85F}"/>
    <dgm:cxn modelId="{557C58D0-DB11-434D-B2D8-0D4178B93131}" type="presOf" srcId="{3272BC37-EE67-4535-B7A8-02A8C58911A5}" destId="{8F818F92-00F9-4FB8-A82F-CEF86B59142C}" srcOrd="0" destOrd="0" presId="urn:microsoft.com/office/officeart/2005/8/layout/hList7"/>
    <dgm:cxn modelId="{5D7651F0-EC4D-4FED-801D-304EC9BBAF04}" srcId="{AE02C65D-0FA6-40C1-8E14-899318F37897}" destId="{B077BCF1-991E-40CB-8A53-E85A586A7586}" srcOrd="2" destOrd="0" parTransId="{6FED1849-6BC1-4AEA-A3B7-0D11707EC01F}" sibTransId="{1C10E220-BAC3-4F6B-945C-48B0A014F021}"/>
    <dgm:cxn modelId="{C86C67C3-EDF0-3E4D-8D50-C5F1613CCBAC}" type="presOf" srcId="{C189963A-E39C-49D9-8DF6-9D70EC196200}" destId="{4C08344F-6666-4DDE-8ADD-8C320F2C0CA4}" srcOrd="0" destOrd="0" presId="urn:microsoft.com/office/officeart/2005/8/layout/hList7"/>
    <dgm:cxn modelId="{4B8B900D-0204-DB4D-9B8F-9CC65DF60F92}" type="presOf" srcId="{1F2136D0-9F2F-45AF-A355-76B400A9A85F}" destId="{4076A5EF-C3FC-40D0-9A4C-D7E18F6FD341}" srcOrd="0" destOrd="0" presId="urn:microsoft.com/office/officeart/2005/8/layout/hList7"/>
    <dgm:cxn modelId="{1236D3FB-F89E-4447-BC12-ABF307AACB58}" srcId="{AE02C65D-0FA6-40C1-8E14-899318F37897}" destId="{C189963A-E39C-49D9-8DF6-9D70EC196200}" srcOrd="0" destOrd="0" parTransId="{3883B7FD-E98A-4D01-BEA2-0CC643E0AA30}" sibTransId="{3272BC37-EE67-4535-B7A8-02A8C58911A5}"/>
    <dgm:cxn modelId="{7C6230D6-66CF-FF41-A384-B1BF7A38CC37}" type="presOf" srcId="{B077BCF1-991E-40CB-8A53-E85A586A7586}" destId="{A79407C0-BBBD-48F9-88F1-83222195DFBC}" srcOrd="1" destOrd="0" presId="urn:microsoft.com/office/officeart/2005/8/layout/hList7"/>
    <dgm:cxn modelId="{1F63528C-C6F9-4843-B7C2-C7B455E0CF94}" type="presOf" srcId="{B077BCF1-991E-40CB-8A53-E85A586A7586}" destId="{A5D5A33E-C58E-4CB5-9027-670518EEFA4E}" srcOrd="0" destOrd="0" presId="urn:microsoft.com/office/officeart/2005/8/layout/hList7"/>
    <dgm:cxn modelId="{9FB280A6-BECD-9746-BE31-FE2F19E32725}" type="presOf" srcId="{AE02C65D-0FA6-40C1-8E14-899318F37897}" destId="{6B16BBE0-1B00-4038-A880-C42C0490CA02}" srcOrd="0" destOrd="0" presId="urn:microsoft.com/office/officeart/2005/8/layout/hList7"/>
    <dgm:cxn modelId="{C9CFF899-7881-F246-97F6-FF09B181B889}" type="presOf" srcId="{4C507258-6024-4D64-B179-B536BB182BFC}" destId="{C726B3D8-8995-4648-AACF-835BEF55429B}" srcOrd="1" destOrd="0" presId="urn:microsoft.com/office/officeart/2005/8/layout/hList7"/>
    <dgm:cxn modelId="{8F9652F6-FF70-4A4A-B1B5-FDDE7DD4C0EE}" type="presParOf" srcId="{6B16BBE0-1B00-4038-A880-C42C0490CA02}" destId="{8AFC7A11-B68C-470B-8E95-AA98C0A43864}" srcOrd="0" destOrd="0" presId="urn:microsoft.com/office/officeart/2005/8/layout/hList7"/>
    <dgm:cxn modelId="{82C36F44-DEF1-8F4D-85B8-725FB0C3D1B3}" type="presParOf" srcId="{6B16BBE0-1B00-4038-A880-C42C0490CA02}" destId="{A8892FF5-36CF-42A0-9193-0582B9EE26F8}" srcOrd="1" destOrd="0" presId="urn:microsoft.com/office/officeart/2005/8/layout/hList7"/>
    <dgm:cxn modelId="{D47EC281-4F1E-8F4B-995F-34A95DCB9ECA}" type="presParOf" srcId="{A8892FF5-36CF-42A0-9193-0582B9EE26F8}" destId="{2909821C-C5CB-41E9-A483-66B77ED5D4A4}" srcOrd="0" destOrd="0" presId="urn:microsoft.com/office/officeart/2005/8/layout/hList7"/>
    <dgm:cxn modelId="{8AC5DC8F-2A6C-9541-AD3A-255173A7B2D9}" type="presParOf" srcId="{2909821C-C5CB-41E9-A483-66B77ED5D4A4}" destId="{4C08344F-6666-4DDE-8ADD-8C320F2C0CA4}" srcOrd="0" destOrd="0" presId="urn:microsoft.com/office/officeart/2005/8/layout/hList7"/>
    <dgm:cxn modelId="{05418853-89D2-204E-AEDD-28DAE5007DD8}" type="presParOf" srcId="{2909821C-C5CB-41E9-A483-66B77ED5D4A4}" destId="{A36E91AC-6F32-4C39-B090-8E67455F270A}" srcOrd="1" destOrd="0" presId="urn:microsoft.com/office/officeart/2005/8/layout/hList7"/>
    <dgm:cxn modelId="{CF8BEEFA-095C-D44F-9B15-DE9E1A9234AD}" type="presParOf" srcId="{2909821C-C5CB-41E9-A483-66B77ED5D4A4}" destId="{2B1C4246-5076-40DE-9A06-37EFDBAF21B8}" srcOrd="2" destOrd="0" presId="urn:microsoft.com/office/officeart/2005/8/layout/hList7"/>
    <dgm:cxn modelId="{12A13D43-04A4-F64B-8A9F-E32B60654A7B}" type="presParOf" srcId="{2909821C-C5CB-41E9-A483-66B77ED5D4A4}" destId="{55EDF6C0-7699-4D23-BC92-2B44BC6C1E89}" srcOrd="3" destOrd="0" presId="urn:microsoft.com/office/officeart/2005/8/layout/hList7"/>
    <dgm:cxn modelId="{9C119D26-2061-4645-B041-BCE19C262F24}" type="presParOf" srcId="{A8892FF5-36CF-42A0-9193-0582B9EE26F8}" destId="{8F818F92-00F9-4FB8-A82F-CEF86B59142C}" srcOrd="1" destOrd="0" presId="urn:microsoft.com/office/officeart/2005/8/layout/hList7"/>
    <dgm:cxn modelId="{B0324CA1-319B-244E-A206-D31011F6EA96}" type="presParOf" srcId="{A8892FF5-36CF-42A0-9193-0582B9EE26F8}" destId="{22FE4FD8-3D02-4658-A726-C9705BB2646B}" srcOrd="2" destOrd="0" presId="urn:microsoft.com/office/officeart/2005/8/layout/hList7"/>
    <dgm:cxn modelId="{9C6E9EB5-6A3F-5948-B8A3-263732E2FBCA}" type="presParOf" srcId="{22FE4FD8-3D02-4658-A726-C9705BB2646B}" destId="{AC3FD995-5E96-401E-9BD7-5D1854B27D0F}" srcOrd="0" destOrd="0" presId="urn:microsoft.com/office/officeart/2005/8/layout/hList7"/>
    <dgm:cxn modelId="{D31ED01A-ACA9-7B42-9909-F3CF4F2049D6}" type="presParOf" srcId="{22FE4FD8-3D02-4658-A726-C9705BB2646B}" destId="{C726B3D8-8995-4648-AACF-835BEF55429B}" srcOrd="1" destOrd="0" presId="urn:microsoft.com/office/officeart/2005/8/layout/hList7"/>
    <dgm:cxn modelId="{741D4C64-D22A-524B-BC5F-818AEE015D1A}" type="presParOf" srcId="{22FE4FD8-3D02-4658-A726-C9705BB2646B}" destId="{3808F70F-A25E-4EC9-A883-2842A8E13C79}" srcOrd="2" destOrd="0" presId="urn:microsoft.com/office/officeart/2005/8/layout/hList7"/>
    <dgm:cxn modelId="{DA014E10-D42D-584A-9907-452065C0E46F}" type="presParOf" srcId="{22FE4FD8-3D02-4658-A726-C9705BB2646B}" destId="{76650E87-46BD-43FC-AB06-4F0E3B552218}" srcOrd="3" destOrd="0" presId="urn:microsoft.com/office/officeart/2005/8/layout/hList7"/>
    <dgm:cxn modelId="{230C2AF5-2CC3-6241-953A-4493B8B59257}" type="presParOf" srcId="{A8892FF5-36CF-42A0-9193-0582B9EE26F8}" destId="{4076A5EF-C3FC-40D0-9A4C-D7E18F6FD341}" srcOrd="3" destOrd="0" presId="urn:microsoft.com/office/officeart/2005/8/layout/hList7"/>
    <dgm:cxn modelId="{275BE987-095A-904E-BA3B-777BA95CEA9E}" type="presParOf" srcId="{A8892FF5-36CF-42A0-9193-0582B9EE26F8}" destId="{5538D5AB-AEE0-4233-8D1A-4A59E02203EA}" srcOrd="4" destOrd="0" presId="urn:microsoft.com/office/officeart/2005/8/layout/hList7"/>
    <dgm:cxn modelId="{07393B4A-0738-EC4E-BE35-33ECCC5C9EDD}" type="presParOf" srcId="{5538D5AB-AEE0-4233-8D1A-4A59E02203EA}" destId="{A5D5A33E-C58E-4CB5-9027-670518EEFA4E}" srcOrd="0" destOrd="0" presId="urn:microsoft.com/office/officeart/2005/8/layout/hList7"/>
    <dgm:cxn modelId="{1A504DF0-9359-5749-9402-71420E43AB53}" type="presParOf" srcId="{5538D5AB-AEE0-4233-8D1A-4A59E02203EA}" destId="{A79407C0-BBBD-48F9-88F1-83222195DFBC}" srcOrd="1" destOrd="0" presId="urn:microsoft.com/office/officeart/2005/8/layout/hList7"/>
    <dgm:cxn modelId="{CE427B82-E193-C24A-BE93-A7C618E045DC}" type="presParOf" srcId="{5538D5AB-AEE0-4233-8D1A-4A59E02203EA}" destId="{6B8F6DED-67AA-4E36-B52C-F7EAF3386652}" srcOrd="2" destOrd="0" presId="urn:microsoft.com/office/officeart/2005/8/layout/hList7"/>
    <dgm:cxn modelId="{ADFDD819-676E-F048-92B4-7303997D4826}" type="presParOf" srcId="{5538D5AB-AEE0-4233-8D1A-4A59E02203EA}" destId="{BC153E72-7BE9-4D37-9923-E3190825971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08344F-6666-4DDE-8ADD-8C320F2C0CA4}">
      <dsp:nvSpPr>
        <dsp:cNvPr id="0" name=""/>
        <dsp:cNvSpPr/>
      </dsp:nvSpPr>
      <dsp:spPr>
        <a:xfrm>
          <a:off x="1551" y="0"/>
          <a:ext cx="2414475" cy="3657600"/>
        </a:xfrm>
        <a:prstGeom prst="roundRect">
          <a:avLst>
            <a:gd name="adj" fmla="val 10000"/>
          </a:avLst>
        </a:prstGeom>
        <a:solidFill>
          <a:srgbClr val="2860A4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000" b="1" kern="1200" dirty="0" smtClean="0">
            <a:latin typeface="Calibri"/>
            <a:ea typeface="Heiti TC Light"/>
            <a:cs typeface="Calibri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000" b="1" kern="1200" dirty="0" smtClean="0">
              <a:latin typeface="Calibri"/>
              <a:ea typeface="Heiti TC Light"/>
              <a:cs typeface="Calibri"/>
            </a:rPr>
            <a:t>低升糖指數飲食 </a:t>
          </a:r>
          <a:r>
            <a:rPr lang="en-US" altLang="zh-TW" sz="1800" b="1" kern="1200" dirty="0" smtClean="0">
              <a:latin typeface="Calibri"/>
              <a:ea typeface="Heiti TC Light"/>
              <a:cs typeface="Calibri"/>
            </a:rPr>
            <a:t>Low Glycemic Index Diet</a:t>
          </a:r>
          <a:endParaRPr lang="en-US" sz="1600" b="1" kern="1200" dirty="0">
            <a:latin typeface="Calibri"/>
            <a:ea typeface="Heiti TC Light"/>
            <a:cs typeface="Calibri"/>
          </a:endParaRPr>
        </a:p>
      </dsp:txBody>
      <dsp:txXfrm>
        <a:off x="1551" y="1463040"/>
        <a:ext cx="2414475" cy="1463040"/>
      </dsp:txXfrm>
    </dsp:sp>
    <dsp:sp modelId="{55EDF6C0-7699-4D23-BC92-2B44BC6C1E89}">
      <dsp:nvSpPr>
        <dsp:cNvPr id="0" name=""/>
        <dsp:cNvSpPr/>
      </dsp:nvSpPr>
      <dsp:spPr>
        <a:xfrm>
          <a:off x="383674" y="228596"/>
          <a:ext cx="1650230" cy="165023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FD995-5E96-401E-9BD7-5D1854B27D0F}">
      <dsp:nvSpPr>
        <dsp:cNvPr id="0" name=""/>
        <dsp:cNvSpPr/>
      </dsp:nvSpPr>
      <dsp:spPr>
        <a:xfrm>
          <a:off x="2488462" y="0"/>
          <a:ext cx="2414475" cy="3657600"/>
        </a:xfrm>
        <a:prstGeom prst="roundRect">
          <a:avLst>
            <a:gd name="adj" fmla="val 10000"/>
          </a:avLst>
        </a:prstGeom>
        <a:solidFill>
          <a:srgbClr val="2860A4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000" b="1" kern="1200" dirty="0" smtClean="0">
            <a:latin typeface="Calibri"/>
            <a:ea typeface="Heiti TC Light"/>
            <a:cs typeface="Calibri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000" b="1" kern="1200" dirty="0" smtClean="0">
              <a:latin typeface="Calibri"/>
              <a:ea typeface="Heiti TC Light"/>
              <a:cs typeface="Calibri"/>
            </a:rPr>
            <a:t>身體構成</a:t>
          </a:r>
          <a:endParaRPr lang="en-US" altLang="zh-TW" sz="2000" b="1" kern="1200" dirty="0" smtClean="0">
            <a:latin typeface="Calibri"/>
            <a:ea typeface="Heiti TC Light"/>
            <a:cs typeface="Calibri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latin typeface="Calibri"/>
              <a:ea typeface="Heiti TC Light"/>
              <a:cs typeface="Calibri"/>
            </a:rPr>
            <a:t>Body Composition</a:t>
          </a:r>
        </a:p>
      </dsp:txBody>
      <dsp:txXfrm>
        <a:off x="2488462" y="1463040"/>
        <a:ext cx="2414475" cy="1463040"/>
      </dsp:txXfrm>
    </dsp:sp>
    <dsp:sp modelId="{76650E87-46BD-43FC-AB06-4F0E3B552218}">
      <dsp:nvSpPr>
        <dsp:cNvPr id="0" name=""/>
        <dsp:cNvSpPr/>
      </dsp:nvSpPr>
      <dsp:spPr>
        <a:xfrm>
          <a:off x="2870584" y="228596"/>
          <a:ext cx="1650230" cy="165023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D5A33E-C58E-4CB5-9027-670518EEFA4E}">
      <dsp:nvSpPr>
        <dsp:cNvPr id="0" name=""/>
        <dsp:cNvSpPr/>
      </dsp:nvSpPr>
      <dsp:spPr>
        <a:xfrm>
          <a:off x="4975372" y="0"/>
          <a:ext cx="2414475" cy="3657600"/>
        </a:xfrm>
        <a:prstGeom prst="roundRect">
          <a:avLst>
            <a:gd name="adj" fmla="val 10000"/>
          </a:avLst>
        </a:prstGeom>
        <a:solidFill>
          <a:srgbClr val="2860A4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000" b="1" kern="1200" dirty="0" smtClean="0">
            <a:latin typeface="Calibri"/>
            <a:ea typeface="Heiti TC Light"/>
            <a:cs typeface="Calibri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000" b="1" kern="1200" dirty="0" smtClean="0">
              <a:latin typeface="Calibri"/>
              <a:ea typeface="Heiti TC Light"/>
              <a:cs typeface="Calibri"/>
            </a:rPr>
            <a:t>行為修正 </a:t>
          </a:r>
          <a:r>
            <a:rPr lang="en-US" altLang="zh-TW" sz="2000" b="1" kern="1200" dirty="0" smtClean="0">
              <a:latin typeface="Calibri"/>
              <a:ea typeface="Heiti TC Light"/>
              <a:cs typeface="Calibri"/>
            </a:rPr>
            <a:t/>
          </a:r>
          <a:br>
            <a:rPr lang="en-US" altLang="zh-TW" sz="2000" b="1" kern="1200" dirty="0" smtClean="0">
              <a:latin typeface="Calibri"/>
              <a:ea typeface="Heiti TC Light"/>
              <a:cs typeface="Calibri"/>
            </a:rPr>
          </a:br>
          <a:r>
            <a:rPr lang="en-US" altLang="zh-TW" sz="1800" b="1" kern="1200" dirty="0" smtClean="0">
              <a:latin typeface="Calibri"/>
              <a:ea typeface="Heiti TC Light"/>
              <a:cs typeface="Calibri"/>
            </a:rPr>
            <a:t>Behavior Modification</a:t>
          </a:r>
          <a:endParaRPr lang="en-US" sz="1800" b="1" kern="1200" dirty="0">
            <a:latin typeface="Calibri"/>
            <a:ea typeface="Heiti TC Light"/>
            <a:cs typeface="Calibri"/>
          </a:endParaRPr>
        </a:p>
      </dsp:txBody>
      <dsp:txXfrm>
        <a:off x="4975372" y="1463040"/>
        <a:ext cx="2414475" cy="1463040"/>
      </dsp:txXfrm>
    </dsp:sp>
    <dsp:sp modelId="{BC153E72-7BE9-4D37-9923-E31908259713}">
      <dsp:nvSpPr>
        <dsp:cNvPr id="0" name=""/>
        <dsp:cNvSpPr/>
      </dsp:nvSpPr>
      <dsp:spPr>
        <a:xfrm>
          <a:off x="5357495" y="228596"/>
          <a:ext cx="1650230" cy="165023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C7A11-B68C-470B-8E95-AA98C0A43864}">
      <dsp:nvSpPr>
        <dsp:cNvPr id="0" name=""/>
        <dsp:cNvSpPr/>
      </dsp:nvSpPr>
      <dsp:spPr>
        <a:xfrm>
          <a:off x="295655" y="2926080"/>
          <a:ext cx="6800088" cy="548640"/>
        </a:xfrm>
        <a:prstGeom prst="leftRight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6BD46-1068-4ED1-BC6A-0CE59CB34D1A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19E0B-5DD0-4007-B7E8-975362DB2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17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E2F2B-2ADF-476B-8154-CE6052F953D4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36AC9-DCEC-4118-9815-FDAA4085AC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1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36AC9-DCEC-4118-9815-FDAA4085AC0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1709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Brief introduction</a:t>
            </a:r>
            <a:r>
              <a:rPr lang="en-US" baseline="0" dirty="0" smtClean="0"/>
              <a:t> and play the video clip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49336-1F02-421A-A0B5-8E958245339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411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 the Dennis TLS 21 day challenge clip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49336-1F02-421A-A0B5-8E958245339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54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 the Dennis TLS 21 day challenge clip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49336-1F02-421A-A0B5-8E958245339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54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F8FC-BF77-4AAF-9CC0-AD4AE3FDB810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E241-DBEE-41AF-BFF7-6DCE0254E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07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F8FC-BF77-4AAF-9CC0-AD4AE3FDB810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E241-DBEE-41AF-BFF7-6DCE0254E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60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F8FC-BF77-4AAF-9CC0-AD4AE3FDB810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E241-DBEE-41AF-BFF7-6DCE0254E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86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F8FC-BF77-4AAF-9CC0-AD4AE3FDB810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E241-DBEE-41AF-BFF7-6DCE0254E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6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F8FC-BF77-4AAF-9CC0-AD4AE3FDB810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E241-DBEE-41AF-BFF7-6DCE0254E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34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F8FC-BF77-4AAF-9CC0-AD4AE3FDB810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E241-DBEE-41AF-BFF7-6DCE0254E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31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F8FC-BF77-4AAF-9CC0-AD4AE3FDB810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E241-DBEE-41AF-BFF7-6DCE0254E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07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F8FC-BF77-4AAF-9CC0-AD4AE3FDB810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E241-DBEE-41AF-BFF7-6DCE0254E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27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F8FC-BF77-4AAF-9CC0-AD4AE3FDB810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E241-DBEE-41AF-BFF7-6DCE0254E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46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F8FC-BF77-4AAF-9CC0-AD4AE3FDB810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E241-DBEE-41AF-BFF7-6DCE0254E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60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F8FC-BF77-4AAF-9CC0-AD4AE3FDB810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8E241-DBEE-41AF-BFF7-6DCE0254E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18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BE56-4B45-41A0-91EF-719B5168BE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6541-5C9D-44FC-AB08-7ED7B773E0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BE56-4B45-41A0-91EF-719B5168BE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6541-5C9D-44FC-AB08-7ED7B773E0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BE56-4B45-41A0-91EF-719B5168BE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6541-5C9D-44FC-AB08-7ED7B773E0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BE56-4B45-41A0-91EF-719B5168BE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6541-5C9D-44FC-AB08-7ED7B773E0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BE56-4B45-41A0-91EF-719B5168BE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6541-5C9D-44FC-AB08-7ED7B773E0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BE56-4B45-41A0-91EF-719B5168BE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6541-5C9D-44FC-AB08-7ED7B773E0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BE56-4B45-41A0-91EF-719B5168BE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6541-5C9D-44FC-AB08-7ED7B773E0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BE56-4B45-41A0-91EF-719B5168BE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6541-5C9D-44FC-AB08-7ED7B773E0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BE56-4B45-41A0-91EF-719B5168BE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6541-5C9D-44FC-AB08-7ED7B773E0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BE56-4B45-41A0-91EF-719B5168BE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6541-5C9D-44FC-AB08-7ED7B773E0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BE56-4B45-41A0-91EF-719B5168BE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6541-5C9D-44FC-AB08-7ED7B773E0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9/16/2015</a:t>
            </a:fld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07056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9/16/2015</a:t>
            </a:fld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1634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9/16/2015</a:t>
            </a:fld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06618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9/16/2015</a:t>
            </a:fld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25348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9/16/2015</a:t>
            </a:fld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0972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9/16/2015</a:t>
            </a:fld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7651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9/16/2015</a:t>
            </a:fld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5569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9/16/2015</a:t>
            </a:fld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10398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9/16/2015</a:t>
            </a:fld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18191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9/16/2015</a:t>
            </a:fld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55140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9/16/2015</a:t>
            </a:fld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5633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50125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57573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04423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7101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56940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48126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29850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364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07967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8817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0951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CF8FC-BF77-4AAF-9CC0-AD4AE3FDB810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8E241-DBEE-41AF-BFF7-6DCE0254E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262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4BE56-4B45-41A0-91EF-719B5168BE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C6541-5C9D-44FC-AB08-7ED7B773E0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 defTabSz="457200"/>
              <a:t>9/16/2015</a:t>
            </a:fld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147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9/16/2015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082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0.xml"/><Relationship Id="rId6" Type="http://schemas.microsoft.com/office/2007/relationships/hdphoto" Target="../media/hdphoto5.wdp"/><Relationship Id="rId5" Type="http://schemas.openxmlformats.org/officeDocument/2006/relationships/image" Target="../media/image5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0.xml"/><Relationship Id="rId6" Type="http://schemas.microsoft.com/office/2007/relationships/hdphoto" Target="../media/hdphoto6.wdp"/><Relationship Id="rId5" Type="http://schemas.openxmlformats.org/officeDocument/2006/relationships/image" Target="../media/image59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jpeg"/><Relationship Id="rId5" Type="http://schemas.openxmlformats.org/officeDocument/2006/relationships/image" Target="../media/image60.jpeg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1.xml"/><Relationship Id="rId9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700" b="77000" l="0" r="100000">
                        <a14:foregroundMark x1="11500" y1="69100" x2="11500" y2="69100"/>
                        <a14:foregroundMark x1="11400" y1="68700" x2="11400" y2="68700"/>
                        <a14:foregroundMark x1="17200" y1="64000" x2="17200" y2="64000"/>
                        <a14:foregroundMark x1="17300" y1="62800" x2="17300" y2="62800"/>
                        <a14:foregroundMark x1="2900" y1="59300" x2="92500" y2="63500"/>
                        <a14:foregroundMark x1="85000" y1="67600" x2="98700" y2="70100"/>
                        <a14:foregroundMark x1="1200" y1="56900" x2="98600" y2="5770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634" b="23183"/>
          <a:stretch/>
        </p:blipFill>
        <p:spPr>
          <a:xfrm>
            <a:off x="9440" y="4552950"/>
            <a:ext cx="7915360" cy="590550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83438" y="2114550"/>
            <a:ext cx="590384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4400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產品拓展經理</a:t>
            </a:r>
            <a:r>
              <a:rPr lang="en-US" altLang="zh-TW" sz="44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44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4400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Product Manager</a:t>
            </a:r>
            <a:endParaRPr lang="en-US" sz="3200" b="1" dirty="0">
              <a:solidFill>
                <a:srgbClr val="00206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40643" cy="857250"/>
          </a:xfrm>
        </p:spPr>
        <p:txBody>
          <a:bodyPr>
            <a:normAutofit fontScale="90000"/>
          </a:bodyPr>
          <a:lstStyle/>
          <a:p>
            <a:r>
              <a:rPr lang="en-US" altLang="zh-TW" sz="3600" b="1" dirty="0" smtClean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zh-TW" altLang="en-US" sz="3600" b="1" dirty="0" smtClean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健康生活纖營計劃及</a:t>
            </a:r>
            <a:r>
              <a:rPr lang="en-US" altLang="zh-TW" sz="3600" b="1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3600" b="1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健康生活纖形比賽</a:t>
            </a:r>
            <a:endParaRPr lang="en-US" sz="3600" b="1" dirty="0">
              <a:solidFill>
                <a:srgbClr val="0099CC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048001" y="1287988"/>
            <a:ext cx="63747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 smtClean="0">
                <a:solidFill>
                  <a:srgbClr val="33CCFF"/>
                </a:solidFill>
                <a:latin typeface="Calibri"/>
                <a:ea typeface="Heiti TC Light"/>
                <a:cs typeface="Calibri"/>
              </a:rPr>
              <a:t>Emmy Yeung</a:t>
            </a:r>
            <a:endParaRPr lang="en-US" sz="4800" b="1" dirty="0">
              <a:solidFill>
                <a:srgbClr val="33CCFF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24756" r="12712" b="22527"/>
          <a:stretch/>
        </p:blipFill>
        <p:spPr bwMode="auto">
          <a:xfrm>
            <a:off x="7926502" y="4095751"/>
            <a:ext cx="1074180" cy="108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6022" y="623785"/>
            <a:ext cx="35286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TLS® &amp; Fit Your Fit Challenge</a:t>
            </a:r>
            <a:endParaRPr lang="en-US" sz="2200" b="1" dirty="0">
              <a:solidFill>
                <a:srgbClr val="0099CC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7" y="1287988"/>
            <a:ext cx="2713470" cy="2713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7650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" b="83982"/>
          <a:stretch/>
        </p:blipFill>
        <p:spPr bwMode="auto">
          <a:xfrm>
            <a:off x="1" y="0"/>
            <a:ext cx="9143999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-29468"/>
            <a:ext cx="8001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為何選擇</a:t>
            </a:r>
            <a:r>
              <a:rPr lang="en-US" altLang="zh-TW" sz="32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32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健康生活纖營計劃</a:t>
            </a:r>
            <a:r>
              <a:rPr lang="en-US" altLang="zh-TW" sz="32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32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8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Why</a:t>
            </a:r>
            <a:r>
              <a:rPr lang="zh-TW" altLang="en-US" sz="28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28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Weight Loss Solution</a:t>
            </a:r>
            <a:endParaRPr lang="en-US" sz="2800" b="1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9000" y="2495550"/>
            <a:ext cx="464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Comprehensive &amp; customized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Rebalance and improve metabolism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Lose Weight, fat and inches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Ultimate weight management solution</a:t>
            </a:r>
            <a:endParaRPr lang="en-US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29000" y="1047750"/>
            <a:ext cx="4953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全面及個人化的減重計劃</a:t>
            </a:r>
            <a:endParaRPr lang="en-US" altLang="zh-TW" sz="22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重塑及改善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新陳代</a:t>
            </a: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謝</a:t>
            </a:r>
            <a:endParaRPr lang="en-US" altLang="zh-TW" sz="22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減去體重、脂肪及身體多餘尺寸</a:t>
            </a:r>
            <a:endParaRPr lang="en-US" altLang="zh-TW" sz="22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持續成功的減重方案</a:t>
            </a:r>
            <a:endParaRPr lang="en-US" sz="2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3914091"/>
            <a:ext cx="9144000" cy="1213860"/>
            <a:chOff x="0" y="3914091"/>
            <a:chExt cx="9144000" cy="121386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914091"/>
              <a:ext cx="4572000" cy="121386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14091"/>
              <a:ext cx="4572000" cy="1213860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0" y="3914091"/>
            <a:ext cx="9144000" cy="1229409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58" y="1450091"/>
            <a:ext cx="1751284" cy="169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8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" b="83982"/>
          <a:stretch/>
        </p:blipFill>
        <p:spPr bwMode="auto">
          <a:xfrm>
            <a:off x="1" y="0"/>
            <a:ext cx="9143999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-29468"/>
            <a:ext cx="8001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3</a:t>
            </a:r>
            <a:r>
              <a:rPr lang="zh-TW" altLang="en-US" sz="32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大成功要素</a:t>
            </a:r>
            <a:r>
              <a:rPr lang="en-US" altLang="zh-TW" sz="32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32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8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3 COMPONENTS OF TLS®</a:t>
            </a:r>
            <a:endParaRPr lang="en-US" sz="2400" b="1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3914091"/>
            <a:ext cx="9144000" cy="1213860"/>
            <a:chOff x="0" y="3914091"/>
            <a:chExt cx="9144000" cy="121386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914091"/>
              <a:ext cx="4572000" cy="121386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14091"/>
              <a:ext cx="4572000" cy="1213860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0" y="3914091"/>
            <a:ext cx="9144000" cy="1229409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512800868"/>
              </p:ext>
            </p:extLst>
          </p:nvPr>
        </p:nvGraphicFramePr>
        <p:xfrm>
          <a:off x="914400" y="1123950"/>
          <a:ext cx="73914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6390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700" b="77000" l="0" r="100000">
                        <a14:foregroundMark x1="11500" y1="69100" x2="11500" y2="69100"/>
                        <a14:foregroundMark x1="11400" y1="68700" x2="11400" y2="68700"/>
                        <a14:foregroundMark x1="17200" y1="64000" x2="17200" y2="64000"/>
                        <a14:foregroundMark x1="17300" y1="62800" x2="17300" y2="62800"/>
                        <a14:foregroundMark x1="2900" y1="59300" x2="92500" y2="63500"/>
                        <a14:foregroundMark x1="85000" y1="67600" x2="98700" y2="70100"/>
                        <a14:foregroundMark x1="1200" y1="56900" x2="98600" y2="5770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634" b="23183"/>
          <a:stretch/>
        </p:blipFill>
        <p:spPr>
          <a:xfrm>
            <a:off x="9440" y="4552950"/>
            <a:ext cx="7915360" cy="590550"/>
          </a:xfrm>
          <a:prstGeom prst="rect">
            <a:avLst/>
          </a:prstGeom>
        </p:spPr>
      </p:pic>
      <p:pic>
        <p:nvPicPr>
          <p:cNvPr id="54" name="Picture 2" descr="M:\Events\Convention\Annual Convention\HKConv15\Event Logo\HK_CH_S Logo_0315-01.png"/>
          <p:cNvPicPr>
            <a:picLocks noChangeAspect="1" noChangeArrowheads="1"/>
          </p:cNvPicPr>
          <p:nvPr/>
        </p:nvPicPr>
        <p:blipFill>
          <a:blip r:embed="rId4"/>
          <a:srcRect t="20181" b="19470"/>
          <a:stretch>
            <a:fillRect/>
          </a:stretch>
        </p:blipFill>
        <p:spPr bwMode="auto">
          <a:xfrm>
            <a:off x="7688142" y="3882306"/>
            <a:ext cx="1324811" cy="1121037"/>
          </a:xfrm>
          <a:prstGeom prst="rect">
            <a:avLst/>
          </a:prstGeom>
          <a:noFill/>
        </p:spPr>
      </p:pic>
      <p:grpSp>
        <p:nvGrpSpPr>
          <p:cNvPr id="20" name="Group 19"/>
          <p:cNvGrpSpPr/>
          <p:nvPr/>
        </p:nvGrpSpPr>
        <p:grpSpPr>
          <a:xfrm>
            <a:off x="1146435" y="742950"/>
            <a:ext cx="6854565" cy="1432063"/>
            <a:chOff x="1146435" y="967202"/>
            <a:chExt cx="6854565" cy="1432063"/>
          </a:xfrm>
        </p:grpSpPr>
        <p:sp>
          <p:nvSpPr>
            <p:cNvPr id="21" name="TextBox 20"/>
            <p:cNvSpPr txBox="1"/>
            <p:nvPr/>
          </p:nvSpPr>
          <p:spPr>
            <a:xfrm>
              <a:off x="1146435" y="1276350"/>
              <a:ext cx="68545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 dirty="0" smtClean="0">
                  <a:solidFill>
                    <a:srgbClr val="F79646">
                      <a:lumMod val="75000"/>
                    </a:srgbClr>
                  </a:solidFill>
                  <a:latin typeface="Calibri"/>
                  <a:ea typeface="Heiti TC Light"/>
                  <a:cs typeface="Calibri"/>
                </a:rPr>
                <a:t>2015</a:t>
              </a:r>
              <a:endParaRPr lang="en-US" sz="2800" b="1" dirty="0">
                <a:solidFill>
                  <a:srgbClr val="F79646">
                    <a:lumMod val="75000"/>
                  </a:srgbClr>
                </a:solidFill>
                <a:latin typeface="Calibri"/>
                <a:ea typeface="Heiti TC Light"/>
                <a:cs typeface="Calibri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763369" y="1537960"/>
              <a:ext cx="235143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044727" y="1537960"/>
              <a:ext cx="2335657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2854656" y="1620155"/>
              <a:ext cx="3441749" cy="520398"/>
            </a:xfrm>
            <a:prstGeom prst="rect">
              <a:avLst/>
            </a:prstGeom>
          </p:spPr>
          <p:txBody>
            <a:bodyPr wrap="square" lIns="83988" tIns="41994" rIns="83988" bIns="41994">
              <a:spAutoFit/>
            </a:bodyPr>
            <a:lstStyle/>
            <a:p>
              <a:pPr algn="dist" defTabSz="839876" fontAlgn="base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CHALLENGE</a:t>
              </a:r>
            </a:p>
          </p:txBody>
        </p:sp>
        <p:sp>
          <p:nvSpPr>
            <p:cNvPr id="35" name="Rectangle 12"/>
            <p:cNvSpPr>
              <a:spLocks noChangeArrowheads="1"/>
            </p:cNvSpPr>
            <p:nvPr/>
          </p:nvSpPr>
          <p:spPr bwMode="auto">
            <a:xfrm>
              <a:off x="3200400" y="967202"/>
              <a:ext cx="2743200" cy="515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83988" tIns="41994" rIns="83988" bIns="41994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dist" defTabSz="83987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FIND YOUR FIT 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854656" y="1881602"/>
              <a:ext cx="3457195" cy="517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839876" fontAlgn="base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健康生活纖形比賽</a:t>
              </a:r>
              <a:endParaRPr 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512" y="1164847"/>
              <a:ext cx="167699" cy="170801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1164847"/>
              <a:ext cx="167699" cy="170801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406" y="1164189"/>
              <a:ext cx="167699" cy="17080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556" y="1164189"/>
              <a:ext cx="167699" cy="170801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807" y="1164847"/>
              <a:ext cx="167699" cy="17080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2895" y="1164847"/>
              <a:ext cx="167699" cy="17080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2701" y="1164189"/>
              <a:ext cx="167699" cy="17080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851" y="1164189"/>
              <a:ext cx="167699" cy="170801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7150"/>
            <a:ext cx="1904768" cy="69686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75" y="2238245"/>
            <a:ext cx="4848225" cy="2390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4577209" y="1691878"/>
            <a:ext cx="4566791" cy="25562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18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First Place Prize: $7,000 + 6 TLS® Core 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Second Place Prize: $4,500 + 6 TLS® Core 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Third Place Prize: $3,500 + 6 TLS® </a:t>
            </a:r>
            <a:r>
              <a:rPr lang="en-US" sz="180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Core </a:t>
            </a:r>
            <a:endParaRPr lang="en-US" sz="18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18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Best TLS Coach of the Year - $4500 + Optimal Wellness Kit (1 set ) </a:t>
            </a:r>
          </a:p>
          <a:p>
            <a:r>
              <a:rPr lang="en-US" sz="18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4th – 10th Place Prize: Optimal Wellness Kit (1 set each) </a:t>
            </a:r>
          </a:p>
          <a:p>
            <a:pPr marL="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" y="0"/>
            <a:ext cx="9144000" cy="971549"/>
            <a:chOff x="-1" y="0"/>
            <a:chExt cx="9144000" cy="1295398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7070" t="698" r="27536" b="80639"/>
            <a:stretch>
              <a:fillRect/>
            </a:stretch>
          </p:blipFill>
          <p:spPr bwMode="auto">
            <a:xfrm>
              <a:off x="2" y="0"/>
              <a:ext cx="9143997" cy="1295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Pentagon 11"/>
            <p:cNvSpPr/>
            <p:nvPr/>
          </p:nvSpPr>
          <p:spPr>
            <a:xfrm>
              <a:off x="-1" y="0"/>
              <a:ext cx="938355" cy="1295398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988" tIns="41994" rIns="83988" bIns="41994"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</p:spPr>
        <p:txBody>
          <a:bodyPr>
            <a:no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獎金獎品</a:t>
            </a:r>
            <a:r>
              <a:rPr lang="en-US" sz="32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sz="32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</a:br>
            <a:r>
              <a:rPr lang="en-US" sz="32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AWARDS &amp; PRIZES</a:t>
            </a:r>
            <a:endParaRPr lang="en-US" sz="3200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" y="1809750"/>
            <a:ext cx="4538135" cy="3352800"/>
          </a:xfrm>
        </p:spPr>
        <p:txBody>
          <a:bodyPr>
            <a:normAutofit/>
          </a:bodyPr>
          <a:lstStyle/>
          <a:p>
            <a:pPr lvl="0"/>
            <a:r>
              <a:rPr lang="zh-TW" altLang="en-US" sz="1600" dirty="0">
                <a:latin typeface="Calibri"/>
                <a:ea typeface="Heiti TC Light"/>
                <a:cs typeface="Calibri"/>
              </a:rPr>
              <a:t>第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1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名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 – 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港幣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7,000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元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 </a:t>
            </a:r>
            <a:r>
              <a:rPr lang="en-US" sz="1600" dirty="0" smtClean="0">
                <a:latin typeface="Calibri"/>
                <a:ea typeface="Heiti TC Light"/>
                <a:cs typeface="Calibri"/>
              </a:rPr>
              <a:t/>
            </a:r>
            <a:br>
              <a:rPr lang="en-US" sz="1600" dirty="0" smtClean="0">
                <a:latin typeface="Calibri"/>
                <a:ea typeface="Heiti TC Light"/>
                <a:cs typeface="Calibri"/>
              </a:rPr>
            </a:br>
            <a:r>
              <a:rPr lang="en-US" sz="1600" dirty="0" smtClean="0">
                <a:latin typeface="Calibri"/>
                <a:ea typeface="Heiti TC Light"/>
                <a:cs typeface="Calibri"/>
              </a:rPr>
              <a:t>+ 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6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瓶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TLS® CORE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高效修身配方 </a:t>
            </a:r>
            <a:endParaRPr lang="en-US" sz="1600" dirty="0">
              <a:latin typeface="Calibri"/>
              <a:ea typeface="Heiti TC Light"/>
              <a:cs typeface="Calibri"/>
            </a:endParaRPr>
          </a:p>
          <a:p>
            <a:pPr lvl="0"/>
            <a:r>
              <a:rPr lang="zh-TW" altLang="en-US" sz="1600" dirty="0">
                <a:latin typeface="Calibri"/>
                <a:ea typeface="Heiti TC Light"/>
                <a:cs typeface="Calibri"/>
              </a:rPr>
              <a:t>第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2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名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 – 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港幣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4,500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元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 </a:t>
            </a:r>
            <a:r>
              <a:rPr lang="en-US" sz="1600" dirty="0" smtClean="0">
                <a:latin typeface="Calibri"/>
                <a:ea typeface="Heiti TC Light"/>
                <a:cs typeface="Calibri"/>
              </a:rPr>
              <a:t/>
            </a:r>
            <a:br>
              <a:rPr lang="en-US" sz="1600" dirty="0" smtClean="0">
                <a:latin typeface="Calibri"/>
                <a:ea typeface="Heiti TC Light"/>
                <a:cs typeface="Calibri"/>
              </a:rPr>
            </a:br>
            <a:r>
              <a:rPr lang="en-US" sz="1600" dirty="0" smtClean="0">
                <a:latin typeface="Calibri"/>
                <a:ea typeface="Heiti TC Light"/>
                <a:cs typeface="Calibri"/>
              </a:rPr>
              <a:t>+ 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6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瓶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TLS® CORE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高效修身配方 </a:t>
            </a:r>
            <a:endParaRPr lang="en-US" sz="1600" dirty="0">
              <a:latin typeface="Calibri"/>
              <a:ea typeface="Heiti TC Light"/>
              <a:cs typeface="Calibri"/>
            </a:endParaRPr>
          </a:p>
          <a:p>
            <a:pPr lvl="0"/>
            <a:r>
              <a:rPr lang="zh-TW" altLang="en-US" sz="1600" dirty="0">
                <a:latin typeface="Calibri"/>
                <a:ea typeface="Heiti TC Light"/>
                <a:cs typeface="Calibri"/>
              </a:rPr>
              <a:t>第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3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名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 – 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港幣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3,500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元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 </a:t>
            </a:r>
            <a:r>
              <a:rPr lang="en-US" sz="1600" dirty="0" smtClean="0">
                <a:latin typeface="Calibri"/>
                <a:ea typeface="Heiti TC Light"/>
                <a:cs typeface="Calibri"/>
              </a:rPr>
              <a:t/>
            </a:r>
            <a:br>
              <a:rPr lang="en-US" sz="1600" dirty="0" smtClean="0">
                <a:latin typeface="Calibri"/>
                <a:ea typeface="Heiti TC Light"/>
                <a:cs typeface="Calibri"/>
              </a:rPr>
            </a:br>
            <a:r>
              <a:rPr lang="en-US" sz="1600" dirty="0" smtClean="0">
                <a:latin typeface="Calibri"/>
                <a:ea typeface="Heiti TC Light"/>
                <a:cs typeface="Calibri"/>
              </a:rPr>
              <a:t>+ 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6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瓶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TLS® CORE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高效修身配方 </a:t>
            </a:r>
            <a:r>
              <a:rPr lang="zh-TW" altLang="en-US" sz="1600" dirty="0" smtClean="0">
                <a:latin typeface="Calibri"/>
                <a:ea typeface="Heiti TC Light"/>
                <a:cs typeface="Calibri"/>
              </a:rPr>
              <a:t> </a:t>
            </a:r>
            <a:endParaRPr lang="en-US" sz="1600" dirty="0">
              <a:latin typeface="Calibri"/>
              <a:ea typeface="Heiti TC Light"/>
              <a:cs typeface="Calibri"/>
            </a:endParaRPr>
          </a:p>
          <a:p>
            <a:pPr lvl="0"/>
            <a:r>
              <a:rPr lang="zh-TW" altLang="en-US" sz="1600" dirty="0">
                <a:latin typeface="Calibri"/>
                <a:ea typeface="Heiti TC Light"/>
                <a:cs typeface="Calibri"/>
              </a:rPr>
              <a:t>第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4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名至第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10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名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 – 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高效營養組合（每人一套）</a:t>
            </a:r>
            <a:endParaRPr lang="en-US" sz="1600" dirty="0">
              <a:latin typeface="Calibri"/>
              <a:ea typeface="Heiti TC Light"/>
              <a:cs typeface="Calibri"/>
            </a:endParaRPr>
          </a:p>
          <a:p>
            <a:pPr lvl="0"/>
            <a:r>
              <a:rPr lang="zh-TW" altLang="en-US" sz="1600" dirty="0">
                <a:latin typeface="Calibri"/>
                <a:ea typeface="Heiti TC Light"/>
                <a:cs typeface="Calibri"/>
              </a:rPr>
              <a:t>「年度最佳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教練」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– 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港幣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4,500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元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 +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高效營養組合（一套）</a:t>
            </a:r>
            <a:endParaRPr lang="en-US" sz="1600" dirty="0">
              <a:latin typeface="Calibri"/>
              <a:ea typeface="Heiti TC Light"/>
              <a:cs typeface="Calibri"/>
            </a:endParaRPr>
          </a:p>
          <a:p>
            <a:endParaRPr lang="en-US" sz="2200" dirty="0" smtClean="0">
              <a:latin typeface="Calibri"/>
              <a:ea typeface="Heiti TC Light"/>
              <a:cs typeface="Calibri"/>
            </a:endParaRPr>
          </a:p>
          <a:p>
            <a:pPr marL="0" indent="0">
              <a:buNone/>
            </a:pPr>
            <a:endParaRPr lang="en-US" sz="2200" dirty="0">
              <a:latin typeface="Calibri"/>
              <a:ea typeface="Heiti TC Light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3413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C00000"/>
                </a:solidFill>
                <a:latin typeface="Calibri"/>
                <a:ea typeface="Heiti TC Light"/>
                <a:cs typeface="Calibri"/>
              </a:rPr>
              <a:t>獎金獎</a:t>
            </a:r>
            <a:r>
              <a:rPr lang="zh-TW" altLang="en-US" sz="2800" dirty="0" smtClean="0">
                <a:solidFill>
                  <a:srgbClr val="C00000"/>
                </a:solidFill>
                <a:latin typeface="Calibri"/>
                <a:ea typeface="Heiti TC Light"/>
                <a:cs typeface="Calibri"/>
              </a:rPr>
              <a:t>品總值超過</a:t>
            </a:r>
            <a:r>
              <a:rPr lang="en-US" altLang="zh-TW" sz="2800" dirty="0" smtClean="0">
                <a:solidFill>
                  <a:srgbClr val="C00000"/>
                </a:solidFill>
                <a:latin typeface="Calibri"/>
                <a:ea typeface="Heiti TC Light"/>
                <a:cs typeface="Calibri"/>
              </a:rPr>
              <a:t>$40,000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452037" y="230020"/>
            <a:ext cx="6172200" cy="4627730"/>
            <a:chOff x="228600" y="152400"/>
            <a:chExt cx="8610600" cy="74972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056" b="97791" l="5694" r="954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762000"/>
              <a:ext cx="8610600" cy="688765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563307" y="152400"/>
              <a:ext cx="6132892" cy="73795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zh-TW" altLang="en-US" sz="6000" b="1" dirty="0">
                  <a:ln w="11430"/>
                  <a:gradFill>
                    <a:gsLst>
                      <a:gs pos="0">
                        <a:srgbClr val="F79646">
                          <a:tint val="90000"/>
                          <a:satMod val="120000"/>
                        </a:srgbClr>
                      </a:gs>
                      <a:gs pos="25000">
                        <a:srgbClr val="F79646">
                          <a:tint val="93000"/>
                          <a:satMod val="120000"/>
                        </a:srgbClr>
                      </a:gs>
                      <a:gs pos="50000">
                        <a:srgbClr val="F79646">
                          <a:shade val="89000"/>
                          <a:satMod val="110000"/>
                        </a:srgbClr>
                      </a:gs>
                      <a:gs pos="75000">
                        <a:srgbClr val="F79646">
                          <a:tint val="93000"/>
                          <a:satMod val="120000"/>
                        </a:srgbClr>
                      </a:gs>
                      <a:gs pos="100000">
                        <a:srgbClr val="F79646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  <a:ea typeface="Heiti TC Light"/>
                  <a:cs typeface="Calibri"/>
                </a:rPr>
                <a:t>最後十強</a:t>
              </a:r>
              <a:endParaRPr lang="en-US" sz="60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Heiti TC Light"/>
                <a:cs typeface="Calibri"/>
              </a:endParaRPr>
            </a:p>
            <a:p>
              <a:pPr algn="ctr"/>
              <a:r>
                <a:rPr lang="en-US" sz="11500" b="1" dirty="0" smtClean="0">
                  <a:ln w="11430"/>
                  <a:gradFill>
                    <a:gsLst>
                      <a:gs pos="0">
                        <a:srgbClr val="F79646">
                          <a:tint val="90000"/>
                          <a:satMod val="120000"/>
                        </a:srgbClr>
                      </a:gs>
                      <a:gs pos="25000">
                        <a:srgbClr val="F79646">
                          <a:tint val="93000"/>
                          <a:satMod val="120000"/>
                        </a:srgbClr>
                      </a:gs>
                      <a:gs pos="50000">
                        <a:srgbClr val="F79646">
                          <a:shade val="89000"/>
                          <a:satMod val="110000"/>
                        </a:srgbClr>
                      </a:gs>
                      <a:gs pos="75000">
                        <a:srgbClr val="F79646">
                          <a:tint val="93000"/>
                          <a:satMod val="120000"/>
                        </a:srgbClr>
                      </a:gs>
                      <a:gs pos="100000">
                        <a:srgbClr val="F79646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  <a:ea typeface="Heiti TC Light"/>
                  <a:cs typeface="Calibri"/>
                </a:rPr>
                <a:t>TOP 10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559300" y="1047750"/>
            <a:ext cx="4584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latin typeface="Calibri"/>
                <a:ea typeface="Heiti TC Light"/>
                <a:cs typeface="Calibri"/>
              </a:rPr>
              <a:t>AWARDS </a:t>
            </a:r>
            <a:r>
              <a:rPr lang="en-US" sz="2400" dirty="0">
                <a:solidFill>
                  <a:srgbClr val="C00000"/>
                </a:solidFill>
                <a:latin typeface="Calibri"/>
                <a:ea typeface="Heiti TC Light"/>
                <a:cs typeface="Calibri"/>
              </a:rPr>
              <a:t>&amp; </a:t>
            </a:r>
            <a:r>
              <a:rPr lang="en-US" sz="2400" dirty="0" smtClean="0">
                <a:solidFill>
                  <a:srgbClr val="C00000"/>
                </a:solidFill>
                <a:latin typeface="Calibri"/>
                <a:ea typeface="Heiti TC Light"/>
                <a:cs typeface="Calibri"/>
              </a:rPr>
              <a:t>PRIZES</a:t>
            </a:r>
            <a:r>
              <a:rPr lang="zh-TW" altLang="en-US" sz="2400" dirty="0" smtClean="0">
                <a:solidFill>
                  <a:srgbClr val="C00000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dirty="0" smtClean="0">
                <a:solidFill>
                  <a:srgbClr val="C00000"/>
                </a:solidFill>
                <a:latin typeface="Calibri"/>
                <a:ea typeface="Heiti TC Light"/>
                <a:cs typeface="Calibri"/>
              </a:rPr>
              <a:t>for a total of over $</a:t>
            </a:r>
            <a:r>
              <a:rPr lang="en-US" altLang="zh-TW" sz="2400" dirty="0">
                <a:solidFill>
                  <a:srgbClr val="C00000"/>
                </a:solidFill>
                <a:latin typeface="Calibri"/>
                <a:ea typeface="Heiti TC Light"/>
                <a:cs typeface="Calibri"/>
              </a:rPr>
              <a:t>4</a:t>
            </a:r>
            <a:r>
              <a:rPr lang="en-US" altLang="zh-TW" sz="2400" dirty="0" smtClean="0">
                <a:solidFill>
                  <a:srgbClr val="C00000"/>
                </a:solidFill>
                <a:latin typeface="Calibri"/>
                <a:ea typeface="Heiti TC Light"/>
                <a:cs typeface="Calibri"/>
              </a:rPr>
              <a:t>0,000</a:t>
            </a:r>
            <a:endParaRPr lang="en-US" sz="2400" dirty="0">
              <a:solidFill>
                <a:srgbClr val="C00000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018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13" grpId="0"/>
      <p:bldP spid="13" grpId="1"/>
      <p:bldP spid="13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0" t="7985" r="5346" b="1466"/>
          <a:stretch/>
        </p:blipFill>
        <p:spPr>
          <a:xfrm>
            <a:off x="4689879" y="1047748"/>
            <a:ext cx="2425565" cy="36576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" b="4392"/>
          <a:stretch/>
        </p:blipFill>
        <p:spPr>
          <a:xfrm rot="5400000">
            <a:off x="-69851" y="1587499"/>
            <a:ext cx="3657600" cy="25781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2" y="4760952"/>
            <a:ext cx="8174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*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見證人的效果因人而異，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補充品為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健康生活纖營計劃的一部份，系統包含健康飲食及運動</a:t>
            </a:r>
            <a:r>
              <a:rPr lang="zh-TW" altLang="en-US" sz="10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。</a:t>
            </a:r>
            <a:endParaRPr lang="en-US" altLang="zh-TW" sz="1000" dirty="0" smtClean="0">
              <a:solidFill>
                <a:prstClr val="white">
                  <a:lumMod val="50000"/>
                </a:prstClr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*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Results shown in this testimonial may 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varies between individuals. 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US" altLang="zh-TW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®  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supplements are part of The TLS®  Weight Loss Solution which includes a healthy diet and exercise.</a:t>
            </a:r>
          </a:p>
          <a:p>
            <a:endParaRPr lang="en-US" sz="1000" dirty="0">
              <a:solidFill>
                <a:prstClr val="white">
                  <a:lumMod val="50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17070" t="698" r="27536" b="80639"/>
          <a:stretch>
            <a:fillRect/>
          </a:stretch>
        </p:blipFill>
        <p:spPr bwMode="auto">
          <a:xfrm>
            <a:off x="1" y="0"/>
            <a:ext cx="914399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57200" y="1028640"/>
            <a:ext cx="19433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Before</a:t>
            </a:r>
            <a:endParaRPr lang="en-US" sz="20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42000">
                <a:schemeClr val="bg1">
                  <a:lumMod val="95000"/>
                  <a:alpha val="88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19200" y="133350"/>
            <a:ext cx="5486400" cy="62468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陳忻</a:t>
            </a:r>
            <a:r>
              <a:rPr lang="zh-TW" altLang="en-US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婷</a:t>
            </a: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b="1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Andreol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7599" y="-1600200"/>
            <a:ext cx="2359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79646">
                    <a:lumMod val="50000"/>
                  </a:srgbClr>
                </a:solidFill>
                <a:latin typeface="Calibri"/>
                <a:ea typeface="華康儷中黑" panose="020B0509000000000000" pitchFamily="49" charset="-120"/>
              </a:rPr>
              <a:t>教練</a:t>
            </a:r>
            <a:r>
              <a:rPr lang="en-US" dirty="0">
                <a:solidFill>
                  <a:srgbClr val="F79646">
                    <a:lumMod val="50000"/>
                  </a:srgbClr>
                </a:solidFill>
                <a:latin typeface="Calibri"/>
                <a:ea typeface="華康儷中黑" panose="020B0509000000000000" pitchFamily="49" charset="-120"/>
              </a:rPr>
              <a:t>Coach: Rayon Lam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-19050"/>
            <a:ext cx="914399" cy="80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/>
          <p:cNvSpPr txBox="1"/>
          <p:nvPr/>
        </p:nvSpPr>
        <p:spPr>
          <a:xfrm>
            <a:off x="412885" y="57150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</a:t>
            </a:r>
            <a:endParaRPr lang="en-US" sz="28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572000" y="1028640"/>
            <a:ext cx="8328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After</a:t>
            </a:r>
            <a:endParaRPr lang="en-US" sz="20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126863" y="2016591"/>
            <a:ext cx="1521337" cy="14859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Pentagon 12"/>
          <p:cNvSpPr/>
          <p:nvPr/>
        </p:nvSpPr>
        <p:spPr>
          <a:xfrm flipH="1">
            <a:off x="6400800" y="1885950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32.6</a:t>
            </a:r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磅</a:t>
            </a:r>
            <a:r>
              <a:rPr lang="en-US" altLang="zh-TW" sz="2400" b="1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lbs</a:t>
            </a:r>
            <a:endParaRPr lang="en-US" altLang="zh-TW" sz="24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4" name="Pentagon 23"/>
          <p:cNvSpPr/>
          <p:nvPr/>
        </p:nvSpPr>
        <p:spPr>
          <a:xfrm flipH="1">
            <a:off x="6400800" y="2476102"/>
            <a:ext cx="2517450" cy="4572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5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.6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%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脂肪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%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Fat</a:t>
            </a:r>
          </a:p>
        </p:txBody>
      </p:sp>
      <p:sp>
        <p:nvSpPr>
          <p:cNvPr id="25" name="Pentagon 24"/>
          <p:cNvSpPr/>
          <p:nvPr/>
        </p:nvSpPr>
        <p:spPr>
          <a:xfrm flipH="1">
            <a:off x="6400800" y="3107037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3.1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吋</a:t>
            </a:r>
            <a:r>
              <a:rPr lang="zh-TW" altLang="en-US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腰圍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Waistline 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Inch</a:t>
            </a:r>
          </a:p>
        </p:txBody>
      </p:sp>
      <p:sp>
        <p:nvSpPr>
          <p:cNvPr id="22" name="Pentagon 21"/>
          <p:cNvSpPr/>
          <p:nvPr/>
        </p:nvSpPr>
        <p:spPr>
          <a:xfrm>
            <a:off x="12518418" y="758031"/>
            <a:ext cx="478977" cy="49592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88" tIns="41994" rIns="83988" bIns="41994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9" y="4429815"/>
            <a:ext cx="627869" cy="608136"/>
          </a:xfrm>
          <a:prstGeom prst="rect">
            <a:avLst/>
          </a:prstGeom>
        </p:spPr>
      </p:pic>
      <p:sp>
        <p:nvSpPr>
          <p:cNvPr id="19" name="Pentagon 18"/>
          <p:cNvSpPr/>
          <p:nvPr/>
        </p:nvSpPr>
        <p:spPr>
          <a:xfrm flipH="1">
            <a:off x="6400800" y="3768151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教練 </a:t>
            </a:r>
            <a:r>
              <a:rPr lang="en-US" altLang="zh-TW" sz="16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Coach</a:t>
            </a: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May </a:t>
            </a:r>
            <a:r>
              <a:rPr lang="en-US" altLang="zh-TW" b="1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Lun</a:t>
            </a:r>
            <a:endParaRPr lang="en-US" altLang="zh-TW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65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  <p:bldP spid="25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9" t="22576" r="18194" b="33629"/>
          <a:stretch/>
        </p:blipFill>
        <p:spPr>
          <a:xfrm>
            <a:off x="4417279" y="981540"/>
            <a:ext cx="2745521" cy="36245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1"/>
          <a:stretch/>
        </p:blipFill>
        <p:spPr>
          <a:xfrm>
            <a:off x="495300" y="971550"/>
            <a:ext cx="2247900" cy="3634506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17070" t="698" r="27536" b="80639"/>
          <a:stretch>
            <a:fillRect/>
          </a:stretch>
        </p:blipFill>
        <p:spPr bwMode="auto">
          <a:xfrm>
            <a:off x="1" y="0"/>
            <a:ext cx="914399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57200" y="971550"/>
            <a:ext cx="19433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Before</a:t>
            </a:r>
            <a:endParaRPr lang="en-US" sz="20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42000">
                <a:schemeClr val="bg1">
                  <a:lumMod val="95000"/>
                  <a:alpha val="88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19200" y="133350"/>
            <a:ext cx="5486400" cy="62468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張錦嫦 </a:t>
            </a:r>
            <a:r>
              <a:rPr lang="zh-TW" altLang="en-US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Tina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7599" y="-1600200"/>
            <a:ext cx="2359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79646">
                    <a:lumMod val="50000"/>
                  </a:srgbClr>
                </a:solidFill>
                <a:latin typeface="Calibri"/>
                <a:ea typeface="華康儷中黑" panose="020B0509000000000000" pitchFamily="49" charset="-120"/>
              </a:rPr>
              <a:t>教練</a:t>
            </a:r>
            <a:r>
              <a:rPr lang="en-US" dirty="0">
                <a:solidFill>
                  <a:srgbClr val="F79646">
                    <a:lumMod val="50000"/>
                  </a:srgbClr>
                </a:solidFill>
                <a:latin typeface="Calibri"/>
                <a:ea typeface="華康儷中黑" panose="020B0509000000000000" pitchFamily="49" charset="-120"/>
              </a:rPr>
              <a:t>Coach: Rayon Lam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-19050"/>
            <a:ext cx="914399" cy="80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/>
          <p:cNvSpPr txBox="1"/>
          <p:nvPr/>
        </p:nvSpPr>
        <p:spPr>
          <a:xfrm>
            <a:off x="412885" y="57150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48797" y="952440"/>
            <a:ext cx="8328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After</a:t>
            </a:r>
            <a:endParaRPr lang="en-US" sz="20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898263" y="2016591"/>
            <a:ext cx="1521337" cy="14859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Pentagon 12"/>
          <p:cNvSpPr/>
          <p:nvPr/>
        </p:nvSpPr>
        <p:spPr>
          <a:xfrm flipH="1">
            <a:off x="6400800" y="1885950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41.6</a:t>
            </a:r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磅</a:t>
            </a:r>
            <a:r>
              <a:rPr lang="en-US" altLang="zh-TW" sz="2400" b="1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lbs</a:t>
            </a:r>
            <a:endParaRPr lang="en-US" altLang="zh-TW" sz="24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4" name="Pentagon 23"/>
          <p:cNvSpPr/>
          <p:nvPr/>
        </p:nvSpPr>
        <p:spPr>
          <a:xfrm flipH="1">
            <a:off x="6400800" y="2476102"/>
            <a:ext cx="2517450" cy="4572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12.1%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脂肪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%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Fat</a:t>
            </a:r>
          </a:p>
        </p:txBody>
      </p:sp>
      <p:sp>
        <p:nvSpPr>
          <p:cNvPr id="25" name="Pentagon 24"/>
          <p:cNvSpPr/>
          <p:nvPr/>
        </p:nvSpPr>
        <p:spPr>
          <a:xfrm flipH="1">
            <a:off x="6400800" y="3107037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8.5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吋</a:t>
            </a:r>
            <a:r>
              <a:rPr lang="zh-TW" altLang="en-US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腰圍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Waistline 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Inch</a:t>
            </a:r>
          </a:p>
        </p:txBody>
      </p:sp>
      <p:sp>
        <p:nvSpPr>
          <p:cNvPr id="22" name="Pentagon 21"/>
          <p:cNvSpPr/>
          <p:nvPr/>
        </p:nvSpPr>
        <p:spPr>
          <a:xfrm>
            <a:off x="12518418" y="758031"/>
            <a:ext cx="478977" cy="49592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88" tIns="41994" rIns="83988" bIns="41994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202" y="4760952"/>
            <a:ext cx="8174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*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見證人的效果因人而異，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補充品為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健康生活纖營計劃的一部份，系統包含健康飲食及運動</a:t>
            </a:r>
            <a:r>
              <a:rPr lang="zh-TW" altLang="en-US" sz="10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。</a:t>
            </a:r>
            <a:endParaRPr lang="en-US" altLang="zh-TW" sz="1000" dirty="0" smtClean="0">
              <a:solidFill>
                <a:prstClr val="white">
                  <a:lumMod val="50000"/>
                </a:prstClr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*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Results shown in this testimonial may 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varies between individuals. 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US" altLang="zh-TW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®  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supplements are part of The TLS®  Weight Loss Solution which includes a healthy diet and exercise.</a:t>
            </a:r>
          </a:p>
          <a:p>
            <a:endParaRPr lang="en-US" sz="1000" dirty="0">
              <a:solidFill>
                <a:prstClr val="white">
                  <a:lumMod val="50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9" y="4429815"/>
            <a:ext cx="627869" cy="608136"/>
          </a:xfrm>
          <a:prstGeom prst="rect">
            <a:avLst/>
          </a:prstGeom>
        </p:spPr>
      </p:pic>
      <p:sp>
        <p:nvSpPr>
          <p:cNvPr id="19" name="Pentagon 18"/>
          <p:cNvSpPr/>
          <p:nvPr/>
        </p:nvSpPr>
        <p:spPr>
          <a:xfrm flipH="1">
            <a:off x="6400800" y="3768151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教練 </a:t>
            </a:r>
            <a:r>
              <a:rPr lang="en-US" altLang="zh-TW" sz="16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Coach</a:t>
            </a: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</a:t>
            </a:r>
            <a:b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KC Chan &amp; </a:t>
            </a:r>
            <a:r>
              <a:rPr lang="en-US" altLang="zh-TW" b="1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Michell</a:t>
            </a: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Ng</a:t>
            </a:r>
            <a:endParaRPr lang="en-US" altLang="zh-TW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295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  <p:bldP spid="25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83" y="977841"/>
            <a:ext cx="2731717" cy="36422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 t="6197" r="21020" b="31905"/>
          <a:stretch/>
        </p:blipFill>
        <p:spPr>
          <a:xfrm>
            <a:off x="440982" y="984190"/>
            <a:ext cx="2683217" cy="363594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17070" t="698" r="27536" b="80639"/>
          <a:stretch>
            <a:fillRect/>
          </a:stretch>
        </p:blipFill>
        <p:spPr bwMode="auto">
          <a:xfrm>
            <a:off x="1" y="0"/>
            <a:ext cx="914399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57200" y="971550"/>
            <a:ext cx="19433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Before</a:t>
            </a:r>
            <a:endParaRPr lang="en-US" sz="20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42000">
                <a:schemeClr val="bg1">
                  <a:lumMod val="95000"/>
                  <a:alpha val="88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19200" y="133350"/>
            <a:ext cx="5486400" cy="62468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林嘉偉 </a:t>
            </a:r>
            <a:r>
              <a:rPr lang="zh-TW" altLang="en-US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Roy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7599" y="-1600200"/>
            <a:ext cx="2359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79646">
                    <a:lumMod val="50000"/>
                  </a:srgbClr>
                </a:solidFill>
                <a:latin typeface="Calibri"/>
                <a:ea typeface="華康儷中黑" panose="020B0509000000000000" pitchFamily="49" charset="-120"/>
              </a:rPr>
              <a:t>教練</a:t>
            </a:r>
            <a:r>
              <a:rPr lang="en-US" dirty="0">
                <a:solidFill>
                  <a:srgbClr val="F79646">
                    <a:lumMod val="50000"/>
                  </a:srgbClr>
                </a:solidFill>
                <a:latin typeface="Calibri"/>
                <a:ea typeface="華康儷中黑" panose="020B0509000000000000" pitchFamily="49" charset="-120"/>
              </a:rPr>
              <a:t>Coach: Rayon Lam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-19050"/>
            <a:ext cx="914399" cy="80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/>
          <p:cNvSpPr txBox="1"/>
          <p:nvPr/>
        </p:nvSpPr>
        <p:spPr>
          <a:xfrm>
            <a:off x="412885" y="57150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3</a:t>
            </a:r>
            <a:endParaRPr lang="en-US" sz="28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501197" y="952440"/>
            <a:ext cx="8328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After</a:t>
            </a:r>
            <a:endParaRPr lang="en-US" sz="20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126863" y="2016591"/>
            <a:ext cx="1521337" cy="14859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Pentagon 12"/>
          <p:cNvSpPr/>
          <p:nvPr/>
        </p:nvSpPr>
        <p:spPr>
          <a:xfrm flipH="1">
            <a:off x="6400800" y="1885950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29.0</a:t>
            </a:r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磅</a:t>
            </a:r>
            <a:r>
              <a:rPr lang="en-US" altLang="zh-TW" sz="2400" b="1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lbs</a:t>
            </a:r>
            <a:endParaRPr lang="en-US" altLang="zh-TW" sz="24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4" name="Pentagon 23"/>
          <p:cNvSpPr/>
          <p:nvPr/>
        </p:nvSpPr>
        <p:spPr>
          <a:xfrm flipH="1">
            <a:off x="6400800" y="2476102"/>
            <a:ext cx="2517450" cy="4572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6.8%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脂肪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%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Fat</a:t>
            </a:r>
          </a:p>
        </p:txBody>
      </p:sp>
      <p:sp>
        <p:nvSpPr>
          <p:cNvPr id="25" name="Pentagon 24"/>
          <p:cNvSpPr/>
          <p:nvPr/>
        </p:nvSpPr>
        <p:spPr>
          <a:xfrm flipH="1">
            <a:off x="6400800" y="3107037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5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.5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吋</a:t>
            </a:r>
            <a:r>
              <a:rPr lang="zh-TW" altLang="en-US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腰圍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Waistline 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Inch</a:t>
            </a:r>
          </a:p>
        </p:txBody>
      </p:sp>
      <p:sp>
        <p:nvSpPr>
          <p:cNvPr id="22" name="Pentagon 21"/>
          <p:cNvSpPr/>
          <p:nvPr/>
        </p:nvSpPr>
        <p:spPr>
          <a:xfrm>
            <a:off x="12518418" y="758031"/>
            <a:ext cx="478977" cy="49592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88" tIns="41994" rIns="83988" bIns="41994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202" y="4760952"/>
            <a:ext cx="8174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*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見證人的效果因人而異，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補充品為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健康生活纖營計劃的一部份，系統包含健康飲食及運動</a:t>
            </a:r>
            <a:r>
              <a:rPr lang="zh-TW" altLang="en-US" sz="10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。</a:t>
            </a:r>
            <a:endParaRPr lang="en-US" altLang="zh-TW" sz="1000" dirty="0" smtClean="0">
              <a:solidFill>
                <a:prstClr val="white">
                  <a:lumMod val="50000"/>
                </a:prstClr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*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Results shown in this testimonial may 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varies between individuals. 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US" altLang="zh-TW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®  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supplements are part of The TLS®  Weight Loss Solution which includes a healthy diet and exercise.</a:t>
            </a:r>
          </a:p>
          <a:p>
            <a:endParaRPr lang="en-US" sz="1000" dirty="0">
              <a:solidFill>
                <a:prstClr val="white">
                  <a:lumMod val="50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9" y="4429815"/>
            <a:ext cx="627869" cy="608136"/>
          </a:xfrm>
          <a:prstGeom prst="rect">
            <a:avLst/>
          </a:prstGeom>
        </p:spPr>
      </p:pic>
      <p:sp>
        <p:nvSpPr>
          <p:cNvPr id="19" name="Pentagon 18"/>
          <p:cNvSpPr/>
          <p:nvPr/>
        </p:nvSpPr>
        <p:spPr>
          <a:xfrm flipH="1">
            <a:off x="6400800" y="3768151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教練 </a:t>
            </a:r>
            <a:r>
              <a:rPr lang="en-US" altLang="zh-TW" sz="16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Coach</a:t>
            </a: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</a:t>
            </a:r>
          </a:p>
          <a:p>
            <a:pPr algn="r"/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Helen Lin &amp; Luk</a:t>
            </a:r>
            <a:r>
              <a:rPr lang="zh-TW" alt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Ka</a:t>
            </a:r>
            <a:r>
              <a:rPr lang="zh-TW" alt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Wai</a:t>
            </a:r>
            <a:endParaRPr lang="en-US" altLang="zh-TW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949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  <p:bldP spid="25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t="19045" r="19344" b="29423"/>
          <a:stretch/>
        </p:blipFill>
        <p:spPr>
          <a:xfrm>
            <a:off x="4406900" y="971550"/>
            <a:ext cx="2603500" cy="3733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3" t="2255" r="4589" b="30606"/>
          <a:stretch/>
        </p:blipFill>
        <p:spPr>
          <a:xfrm>
            <a:off x="457200" y="971550"/>
            <a:ext cx="2342517" cy="373380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17070" t="698" r="27536" b="80639"/>
          <a:stretch>
            <a:fillRect/>
          </a:stretch>
        </p:blipFill>
        <p:spPr bwMode="auto">
          <a:xfrm>
            <a:off x="1" y="0"/>
            <a:ext cx="914399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57200" y="971550"/>
            <a:ext cx="19433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Before</a:t>
            </a:r>
            <a:endParaRPr lang="en-US" sz="20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42000">
                <a:schemeClr val="bg1">
                  <a:lumMod val="95000"/>
                  <a:alpha val="88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19200" y="133350"/>
            <a:ext cx="5486400" cy="62468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劉美芳 </a:t>
            </a:r>
            <a:r>
              <a:rPr lang="zh-TW" altLang="en-US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Fanny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7599" y="-1600200"/>
            <a:ext cx="2359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79646">
                    <a:lumMod val="50000"/>
                  </a:srgbClr>
                </a:solidFill>
                <a:latin typeface="Calibri"/>
                <a:ea typeface="華康儷中黑" panose="020B0509000000000000" pitchFamily="49" charset="-120"/>
              </a:rPr>
              <a:t>教練</a:t>
            </a:r>
            <a:r>
              <a:rPr lang="en-US" dirty="0">
                <a:solidFill>
                  <a:srgbClr val="F79646">
                    <a:lumMod val="50000"/>
                  </a:srgbClr>
                </a:solidFill>
                <a:latin typeface="Calibri"/>
                <a:ea typeface="華康儷中黑" panose="020B0509000000000000" pitchFamily="49" charset="-120"/>
              </a:rPr>
              <a:t>Coach: Rayon Lam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-19050"/>
            <a:ext cx="914399" cy="80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/>
          <p:cNvSpPr txBox="1"/>
          <p:nvPr/>
        </p:nvSpPr>
        <p:spPr>
          <a:xfrm>
            <a:off x="412885" y="57150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4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48797" y="952440"/>
            <a:ext cx="8328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After</a:t>
            </a:r>
            <a:endParaRPr lang="en-US" sz="20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822063" y="2016591"/>
            <a:ext cx="1521337" cy="14859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Pentagon 12"/>
          <p:cNvSpPr/>
          <p:nvPr/>
        </p:nvSpPr>
        <p:spPr>
          <a:xfrm flipH="1">
            <a:off x="6400800" y="1957977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28.8</a:t>
            </a:r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磅</a:t>
            </a:r>
            <a:r>
              <a:rPr lang="en-US" altLang="zh-TW" sz="2400" b="1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lbs</a:t>
            </a:r>
            <a:endParaRPr lang="en-US" altLang="zh-TW" sz="24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4" name="Pentagon 23"/>
          <p:cNvSpPr/>
          <p:nvPr/>
        </p:nvSpPr>
        <p:spPr>
          <a:xfrm flipH="1">
            <a:off x="6400800" y="2548129"/>
            <a:ext cx="2517450" cy="4572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7.9%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脂肪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%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Fat</a:t>
            </a:r>
          </a:p>
        </p:txBody>
      </p:sp>
      <p:sp>
        <p:nvSpPr>
          <p:cNvPr id="25" name="Pentagon 24"/>
          <p:cNvSpPr/>
          <p:nvPr/>
        </p:nvSpPr>
        <p:spPr>
          <a:xfrm flipH="1">
            <a:off x="6400800" y="3179064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10.2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吋</a:t>
            </a:r>
            <a:r>
              <a:rPr lang="zh-TW" altLang="en-US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腰圍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Waistline 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Inch</a:t>
            </a:r>
          </a:p>
        </p:txBody>
      </p:sp>
      <p:sp>
        <p:nvSpPr>
          <p:cNvPr id="22" name="Pentagon 21"/>
          <p:cNvSpPr/>
          <p:nvPr/>
        </p:nvSpPr>
        <p:spPr>
          <a:xfrm>
            <a:off x="12518418" y="758031"/>
            <a:ext cx="478977" cy="49592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88" tIns="41994" rIns="83988" bIns="41994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202" y="4760952"/>
            <a:ext cx="8174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*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見證人的效果因人而異，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補充品為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健康生活纖營計劃的一部份，系統包含健康飲食及運動</a:t>
            </a:r>
            <a:r>
              <a:rPr lang="zh-TW" altLang="en-US" sz="10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。</a:t>
            </a:r>
            <a:endParaRPr lang="en-US" altLang="zh-TW" sz="1000" dirty="0" smtClean="0">
              <a:solidFill>
                <a:prstClr val="white">
                  <a:lumMod val="50000"/>
                </a:prstClr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*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Results shown in this testimonial may 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varies between individuals. 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US" altLang="zh-TW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®  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supplements are part of The TLS®  Weight Loss Solution which includes a healthy diet and exercise.</a:t>
            </a:r>
          </a:p>
          <a:p>
            <a:endParaRPr lang="en-US" sz="1000" dirty="0">
              <a:solidFill>
                <a:prstClr val="white">
                  <a:lumMod val="50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9" y="4429815"/>
            <a:ext cx="627869" cy="608136"/>
          </a:xfrm>
          <a:prstGeom prst="rect">
            <a:avLst/>
          </a:prstGeom>
        </p:spPr>
      </p:pic>
      <p:sp>
        <p:nvSpPr>
          <p:cNvPr id="19" name="Pentagon 18"/>
          <p:cNvSpPr/>
          <p:nvPr/>
        </p:nvSpPr>
        <p:spPr>
          <a:xfrm flipH="1">
            <a:off x="6400800" y="3768151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教練 </a:t>
            </a:r>
            <a:r>
              <a:rPr lang="en-US" altLang="zh-TW" sz="16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Coach</a:t>
            </a: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</a:t>
            </a:r>
            <a:b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Pollyanna Chan</a:t>
            </a:r>
            <a:endParaRPr lang="en-US" altLang="zh-TW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06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  <p:bldP spid="25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t="4382" r="14750" b="25462"/>
          <a:stretch/>
        </p:blipFill>
        <p:spPr>
          <a:xfrm>
            <a:off x="4419600" y="959937"/>
            <a:ext cx="2610041" cy="37454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t="5863" r="13940" b="21304"/>
          <a:stretch/>
        </p:blipFill>
        <p:spPr>
          <a:xfrm>
            <a:off x="457200" y="959153"/>
            <a:ext cx="2311400" cy="3746197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17070" t="698" r="27536" b="80639"/>
          <a:stretch>
            <a:fillRect/>
          </a:stretch>
        </p:blipFill>
        <p:spPr bwMode="auto">
          <a:xfrm>
            <a:off x="1" y="0"/>
            <a:ext cx="914399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57200" y="971550"/>
            <a:ext cx="19433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Before</a:t>
            </a:r>
            <a:endParaRPr lang="en-US" sz="20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42000">
                <a:schemeClr val="bg1">
                  <a:lumMod val="95000"/>
                  <a:alpha val="88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19200" y="133350"/>
            <a:ext cx="5486400" cy="62468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李家龍 </a:t>
            </a:r>
            <a:r>
              <a:rPr lang="zh-TW" altLang="en-US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Brian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7599" y="-1600200"/>
            <a:ext cx="2359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79646">
                    <a:lumMod val="50000"/>
                  </a:srgbClr>
                </a:solidFill>
                <a:latin typeface="Calibri"/>
                <a:ea typeface="華康儷中黑" panose="020B0509000000000000" pitchFamily="49" charset="-120"/>
              </a:rPr>
              <a:t>教練</a:t>
            </a:r>
            <a:r>
              <a:rPr lang="en-US" dirty="0">
                <a:solidFill>
                  <a:srgbClr val="F79646">
                    <a:lumMod val="50000"/>
                  </a:srgbClr>
                </a:solidFill>
                <a:latin typeface="Calibri"/>
                <a:ea typeface="華康儷中黑" panose="020B0509000000000000" pitchFamily="49" charset="-120"/>
              </a:rPr>
              <a:t>Coach: Rayon Lam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-19050"/>
            <a:ext cx="914399" cy="80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/>
          <p:cNvSpPr txBox="1"/>
          <p:nvPr/>
        </p:nvSpPr>
        <p:spPr>
          <a:xfrm>
            <a:off x="412885" y="57150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5</a:t>
            </a:r>
            <a:endParaRPr lang="en-US" sz="28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48797" y="952440"/>
            <a:ext cx="8328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After</a:t>
            </a:r>
            <a:endParaRPr lang="en-US" sz="20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822063" y="2016591"/>
            <a:ext cx="1521337" cy="14859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Pentagon 12"/>
          <p:cNvSpPr/>
          <p:nvPr/>
        </p:nvSpPr>
        <p:spPr>
          <a:xfrm flipH="1">
            <a:off x="6400800" y="1885950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35.0</a:t>
            </a:r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磅</a:t>
            </a:r>
            <a:r>
              <a:rPr lang="en-US" altLang="zh-TW" sz="2400" b="1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lbs</a:t>
            </a:r>
            <a:endParaRPr lang="en-US" altLang="zh-TW" sz="24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4" name="Pentagon 23"/>
          <p:cNvSpPr/>
          <p:nvPr/>
        </p:nvSpPr>
        <p:spPr>
          <a:xfrm flipH="1">
            <a:off x="6400800" y="2476102"/>
            <a:ext cx="2517450" cy="4572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14.5%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脂肪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%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Fat</a:t>
            </a:r>
          </a:p>
        </p:txBody>
      </p:sp>
      <p:sp>
        <p:nvSpPr>
          <p:cNvPr id="25" name="Pentagon 24"/>
          <p:cNvSpPr/>
          <p:nvPr/>
        </p:nvSpPr>
        <p:spPr>
          <a:xfrm flipH="1">
            <a:off x="6400800" y="3107037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8.0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吋</a:t>
            </a:r>
            <a:r>
              <a:rPr lang="zh-TW" altLang="en-US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腰圍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Waistline 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Inch</a:t>
            </a:r>
          </a:p>
        </p:txBody>
      </p:sp>
      <p:sp>
        <p:nvSpPr>
          <p:cNvPr id="22" name="Pentagon 21"/>
          <p:cNvSpPr/>
          <p:nvPr/>
        </p:nvSpPr>
        <p:spPr>
          <a:xfrm>
            <a:off x="12518418" y="758031"/>
            <a:ext cx="478977" cy="49592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88" tIns="41994" rIns="83988" bIns="41994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202" y="4760952"/>
            <a:ext cx="8174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*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見證人的效果因人而異，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補充品為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健康生活纖營計劃的一部份，系統包含健康飲食及運動</a:t>
            </a:r>
            <a:r>
              <a:rPr lang="zh-TW" altLang="en-US" sz="10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。</a:t>
            </a:r>
            <a:endParaRPr lang="en-US" altLang="zh-TW" sz="1000" dirty="0" smtClean="0">
              <a:solidFill>
                <a:prstClr val="white">
                  <a:lumMod val="50000"/>
                </a:prstClr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*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Results shown in this testimonial may 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varies between individuals. 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US" altLang="zh-TW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®  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supplements are part of The TLS®  Weight Loss Solution which includes a healthy diet and exercise.</a:t>
            </a:r>
          </a:p>
          <a:p>
            <a:endParaRPr lang="en-US" sz="1000" dirty="0">
              <a:solidFill>
                <a:prstClr val="white">
                  <a:lumMod val="50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9" y="4429815"/>
            <a:ext cx="627869" cy="608136"/>
          </a:xfrm>
          <a:prstGeom prst="rect">
            <a:avLst/>
          </a:prstGeom>
        </p:spPr>
      </p:pic>
      <p:sp>
        <p:nvSpPr>
          <p:cNvPr id="19" name="Pentagon 18"/>
          <p:cNvSpPr/>
          <p:nvPr/>
        </p:nvSpPr>
        <p:spPr>
          <a:xfrm flipH="1">
            <a:off x="6400800" y="3768151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教練 </a:t>
            </a:r>
            <a:r>
              <a:rPr lang="en-US" altLang="zh-TW" sz="16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Coach</a:t>
            </a: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Rayon Lam</a:t>
            </a:r>
            <a:endParaRPr lang="en-US" altLang="zh-TW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837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  <p:bldP spid="25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" r="16749" b="21728"/>
          <a:stretch/>
        </p:blipFill>
        <p:spPr>
          <a:xfrm>
            <a:off x="4488260" y="977475"/>
            <a:ext cx="2750740" cy="36516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t="1786" r="18760" b="25841"/>
          <a:stretch/>
        </p:blipFill>
        <p:spPr>
          <a:xfrm>
            <a:off x="381000" y="961456"/>
            <a:ext cx="2476811" cy="3667694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17070" t="698" r="27536" b="80639"/>
          <a:stretch>
            <a:fillRect/>
          </a:stretch>
        </p:blipFill>
        <p:spPr bwMode="auto">
          <a:xfrm>
            <a:off x="1" y="0"/>
            <a:ext cx="914399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18831" y="971550"/>
            <a:ext cx="19433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Before</a:t>
            </a:r>
            <a:endParaRPr lang="en-US" sz="20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42000">
                <a:schemeClr val="bg1">
                  <a:lumMod val="95000"/>
                  <a:alpha val="88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19200" y="133350"/>
            <a:ext cx="5486400" cy="62468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陸佑銓 </a:t>
            </a:r>
            <a:r>
              <a:rPr lang="zh-TW" altLang="en-US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Bryan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7599" y="-1600200"/>
            <a:ext cx="2359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79646">
                    <a:lumMod val="50000"/>
                  </a:srgbClr>
                </a:solidFill>
                <a:latin typeface="Calibri"/>
                <a:ea typeface="華康儷中黑" panose="020B0509000000000000" pitchFamily="49" charset="-120"/>
              </a:rPr>
              <a:t>教練</a:t>
            </a:r>
            <a:r>
              <a:rPr lang="en-US" dirty="0">
                <a:solidFill>
                  <a:srgbClr val="F79646">
                    <a:lumMod val="50000"/>
                  </a:srgbClr>
                </a:solidFill>
                <a:latin typeface="Calibri"/>
                <a:ea typeface="華康儷中黑" panose="020B0509000000000000" pitchFamily="49" charset="-120"/>
              </a:rPr>
              <a:t>Coach: Rayon Lam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-19050"/>
            <a:ext cx="914399" cy="80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/>
          <p:cNvSpPr txBox="1"/>
          <p:nvPr/>
        </p:nvSpPr>
        <p:spPr>
          <a:xfrm>
            <a:off x="412885" y="57150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6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48797" y="952440"/>
            <a:ext cx="8328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After</a:t>
            </a:r>
            <a:endParaRPr lang="en-US" sz="20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895600" y="2016591"/>
            <a:ext cx="1521337" cy="14859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Pentagon 12"/>
          <p:cNvSpPr/>
          <p:nvPr/>
        </p:nvSpPr>
        <p:spPr>
          <a:xfrm flipH="1">
            <a:off x="6400800" y="1962150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41.8</a:t>
            </a:r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磅</a:t>
            </a:r>
            <a:r>
              <a:rPr lang="en-US" altLang="zh-TW" sz="2400" b="1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lbs</a:t>
            </a:r>
            <a:endParaRPr lang="en-US" altLang="zh-TW" sz="24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4" name="Pentagon 23"/>
          <p:cNvSpPr/>
          <p:nvPr/>
        </p:nvSpPr>
        <p:spPr>
          <a:xfrm flipH="1">
            <a:off x="6400800" y="2552302"/>
            <a:ext cx="2517450" cy="4572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10.8%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脂肪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%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Fat</a:t>
            </a:r>
          </a:p>
        </p:txBody>
      </p:sp>
      <p:sp>
        <p:nvSpPr>
          <p:cNvPr id="25" name="Pentagon 24"/>
          <p:cNvSpPr/>
          <p:nvPr/>
        </p:nvSpPr>
        <p:spPr>
          <a:xfrm flipH="1">
            <a:off x="6400800" y="3183237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13.5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吋</a:t>
            </a:r>
            <a:r>
              <a:rPr lang="zh-TW" altLang="en-US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腰圍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Waistline 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Inch</a:t>
            </a:r>
          </a:p>
        </p:txBody>
      </p:sp>
      <p:sp>
        <p:nvSpPr>
          <p:cNvPr id="22" name="Pentagon 21"/>
          <p:cNvSpPr/>
          <p:nvPr/>
        </p:nvSpPr>
        <p:spPr>
          <a:xfrm>
            <a:off x="12518418" y="758031"/>
            <a:ext cx="478977" cy="49592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88" tIns="41994" rIns="83988" bIns="41994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202" y="4760952"/>
            <a:ext cx="8174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*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見證人的效果因人而異，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補充品為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健康生活纖營計劃的一部份，系統包含健康飲食及運動</a:t>
            </a:r>
            <a:r>
              <a:rPr lang="zh-TW" altLang="en-US" sz="10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。</a:t>
            </a:r>
            <a:endParaRPr lang="en-US" altLang="zh-TW" sz="1000" dirty="0" smtClean="0">
              <a:solidFill>
                <a:prstClr val="white">
                  <a:lumMod val="50000"/>
                </a:prstClr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*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Results shown in this testimonial may 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varies between individuals. 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US" altLang="zh-TW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®  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supplements are part of The TLS®  Weight Loss Solution which includes a healthy diet and exercise.</a:t>
            </a:r>
          </a:p>
          <a:p>
            <a:endParaRPr lang="en-US" sz="1000" dirty="0">
              <a:solidFill>
                <a:prstClr val="white">
                  <a:lumMod val="50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9" y="4429815"/>
            <a:ext cx="627869" cy="608136"/>
          </a:xfrm>
          <a:prstGeom prst="rect">
            <a:avLst/>
          </a:prstGeom>
        </p:spPr>
      </p:pic>
      <p:sp>
        <p:nvSpPr>
          <p:cNvPr id="19" name="Pentagon 18"/>
          <p:cNvSpPr/>
          <p:nvPr/>
        </p:nvSpPr>
        <p:spPr>
          <a:xfrm flipH="1">
            <a:off x="6400800" y="3768151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教練 </a:t>
            </a:r>
            <a:r>
              <a:rPr lang="en-US" altLang="zh-TW" sz="16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Coach</a:t>
            </a: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</a:t>
            </a:r>
            <a:b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Helen Lin &amp; Luk Ka</a:t>
            </a:r>
            <a:r>
              <a:rPr lang="zh-TW" alt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Wai</a:t>
            </a:r>
            <a:endParaRPr lang="en-US" altLang="zh-TW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636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  <p:bldP spid="25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700" b="77000" l="0" r="100000">
                        <a14:foregroundMark x1="11500" y1="69100" x2="11500" y2="69100"/>
                        <a14:foregroundMark x1="11400" y1="68700" x2="11400" y2="68700"/>
                        <a14:foregroundMark x1="17200" y1="64000" x2="17200" y2="64000"/>
                        <a14:foregroundMark x1="17300" y1="62800" x2="17300" y2="62800"/>
                        <a14:foregroundMark x1="2900" y1="59300" x2="92500" y2="63500"/>
                        <a14:foregroundMark x1="85000" y1="67600" x2="98700" y2="70100"/>
                        <a14:foregroundMark x1="1200" y1="56900" x2="98600" y2="5770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634" b="23183"/>
          <a:stretch/>
        </p:blipFill>
        <p:spPr>
          <a:xfrm>
            <a:off x="9440" y="4552950"/>
            <a:ext cx="7915360" cy="590550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83438" y="2114550"/>
            <a:ext cx="590384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4400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產品拓展主任</a:t>
            </a:r>
            <a:r>
              <a:rPr lang="en-US" altLang="zh-TW" sz="44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4400" dirty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4400" dirty="0" smtClean="0">
                <a:solidFill>
                  <a:srgbClr val="002060"/>
                </a:solidFill>
                <a:latin typeface="Calibri"/>
                <a:ea typeface="Heiti TC Light"/>
                <a:cs typeface="Calibri"/>
              </a:rPr>
              <a:t>Product Officer</a:t>
            </a:r>
            <a:endParaRPr lang="en-US" sz="3200" b="1" dirty="0">
              <a:solidFill>
                <a:srgbClr val="00206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40643" cy="857250"/>
          </a:xfrm>
        </p:spPr>
        <p:txBody>
          <a:bodyPr>
            <a:normAutofit fontScale="90000"/>
          </a:bodyPr>
          <a:lstStyle/>
          <a:p>
            <a:r>
              <a:rPr lang="en-US" altLang="zh-TW" sz="3600" b="1" dirty="0" smtClean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zh-TW" altLang="en-US" sz="3600" b="1" dirty="0" smtClean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健康生活纖營計劃及</a:t>
            </a:r>
            <a:r>
              <a:rPr lang="en-US" altLang="zh-TW" sz="3600" b="1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3600" b="1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健康生活纖形比賽</a:t>
            </a:r>
            <a:endParaRPr lang="en-US" sz="3600" b="1" dirty="0">
              <a:solidFill>
                <a:srgbClr val="0099CC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048001" y="1287988"/>
            <a:ext cx="63747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 smtClean="0">
                <a:solidFill>
                  <a:srgbClr val="33CCFF"/>
                </a:solidFill>
                <a:latin typeface="Calibri"/>
                <a:ea typeface="Heiti TC Light"/>
                <a:cs typeface="Calibri"/>
              </a:rPr>
              <a:t>Jason Lam</a:t>
            </a:r>
            <a:endParaRPr lang="en-US" sz="4800" b="1" dirty="0">
              <a:solidFill>
                <a:srgbClr val="33CCFF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24756" r="12712" b="22527"/>
          <a:stretch/>
        </p:blipFill>
        <p:spPr bwMode="auto">
          <a:xfrm>
            <a:off x="7926502" y="4095751"/>
            <a:ext cx="1074180" cy="108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6022" y="623785"/>
            <a:ext cx="35286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TLS® &amp; Fit Your Fit Challenge</a:t>
            </a:r>
            <a:endParaRPr lang="en-US" sz="2200" b="1" dirty="0">
              <a:solidFill>
                <a:srgbClr val="0099CC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t="2538" r="9320" b="6413"/>
          <a:stretch/>
        </p:blipFill>
        <p:spPr>
          <a:xfrm>
            <a:off x="629392" y="1151906"/>
            <a:ext cx="3087585" cy="3487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338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4445" r="7861" b="33268"/>
          <a:stretch/>
        </p:blipFill>
        <p:spPr>
          <a:xfrm>
            <a:off x="4495800" y="1005990"/>
            <a:ext cx="2568547" cy="3660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3" r="25917" b="17651"/>
          <a:stretch/>
        </p:blipFill>
        <p:spPr>
          <a:xfrm rot="5400000">
            <a:off x="-128095" y="1516036"/>
            <a:ext cx="3659791" cy="2641601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17070" t="698" r="27536" b="80639"/>
          <a:stretch>
            <a:fillRect/>
          </a:stretch>
        </p:blipFill>
        <p:spPr bwMode="auto">
          <a:xfrm>
            <a:off x="1" y="0"/>
            <a:ext cx="914399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18831" y="971550"/>
            <a:ext cx="19433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Before</a:t>
            </a:r>
            <a:endParaRPr lang="en-US" sz="20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42000">
                <a:schemeClr val="bg1">
                  <a:lumMod val="95000"/>
                  <a:alpha val="88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19200" y="133350"/>
            <a:ext cx="5486400" cy="62468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吳楚霞 </a:t>
            </a:r>
            <a:r>
              <a:rPr lang="zh-TW" altLang="en-US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Cherry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7599" y="-1600200"/>
            <a:ext cx="2359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79646">
                    <a:lumMod val="50000"/>
                  </a:srgbClr>
                </a:solidFill>
                <a:latin typeface="Calibri"/>
                <a:ea typeface="華康儷中黑" panose="020B0509000000000000" pitchFamily="49" charset="-120"/>
              </a:rPr>
              <a:t>教練</a:t>
            </a:r>
            <a:r>
              <a:rPr lang="en-US" dirty="0">
                <a:solidFill>
                  <a:srgbClr val="F79646">
                    <a:lumMod val="50000"/>
                  </a:srgbClr>
                </a:solidFill>
                <a:latin typeface="Calibri"/>
                <a:ea typeface="華康儷中黑" panose="020B0509000000000000" pitchFamily="49" charset="-120"/>
              </a:rPr>
              <a:t>Coach: Rayon Lam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-19050"/>
            <a:ext cx="914399" cy="80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/>
          <p:cNvSpPr txBox="1"/>
          <p:nvPr/>
        </p:nvSpPr>
        <p:spPr>
          <a:xfrm>
            <a:off x="412885" y="57150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7</a:t>
            </a:r>
            <a:endParaRPr lang="en-US" sz="28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48797" y="952440"/>
            <a:ext cx="8328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After</a:t>
            </a:r>
            <a:endParaRPr lang="en-US" sz="20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050663" y="2016591"/>
            <a:ext cx="1521337" cy="14859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Pentagon 12"/>
          <p:cNvSpPr/>
          <p:nvPr/>
        </p:nvSpPr>
        <p:spPr>
          <a:xfrm flipH="1">
            <a:off x="6400800" y="1885950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36.1</a:t>
            </a:r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磅</a:t>
            </a:r>
            <a:r>
              <a:rPr lang="en-US" altLang="zh-TW" sz="2400" b="1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lbs</a:t>
            </a:r>
            <a:endParaRPr lang="en-US" altLang="zh-TW" sz="24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4" name="Pentagon 23"/>
          <p:cNvSpPr/>
          <p:nvPr/>
        </p:nvSpPr>
        <p:spPr>
          <a:xfrm flipH="1">
            <a:off x="6400800" y="2476102"/>
            <a:ext cx="2517450" cy="4572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8.4%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脂肪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%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Fat</a:t>
            </a:r>
          </a:p>
        </p:txBody>
      </p:sp>
      <p:sp>
        <p:nvSpPr>
          <p:cNvPr id="25" name="Pentagon 24"/>
          <p:cNvSpPr/>
          <p:nvPr/>
        </p:nvSpPr>
        <p:spPr>
          <a:xfrm flipH="1">
            <a:off x="6400800" y="3107037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6.1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吋</a:t>
            </a:r>
            <a:r>
              <a:rPr lang="zh-TW" altLang="en-US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腰圍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Waistline 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Inch</a:t>
            </a:r>
          </a:p>
        </p:txBody>
      </p:sp>
      <p:sp>
        <p:nvSpPr>
          <p:cNvPr id="22" name="Pentagon 21"/>
          <p:cNvSpPr/>
          <p:nvPr/>
        </p:nvSpPr>
        <p:spPr>
          <a:xfrm>
            <a:off x="12518418" y="758031"/>
            <a:ext cx="478977" cy="49592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88" tIns="41994" rIns="83988" bIns="41994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202" y="4760952"/>
            <a:ext cx="8174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*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見證人的效果因人而異，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補充品為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健康生活纖營計劃的一部份，系統包含健康飲食及運動</a:t>
            </a:r>
            <a:r>
              <a:rPr lang="zh-TW" altLang="en-US" sz="10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。</a:t>
            </a:r>
            <a:endParaRPr lang="en-US" altLang="zh-TW" sz="1000" dirty="0" smtClean="0">
              <a:solidFill>
                <a:prstClr val="white">
                  <a:lumMod val="50000"/>
                </a:prstClr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*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Results shown in this testimonial may 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varies between individuals. 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US" altLang="zh-TW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®  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supplements are part of The TLS®  Weight Loss Solution which includes a healthy diet and exercise.</a:t>
            </a:r>
          </a:p>
          <a:p>
            <a:endParaRPr lang="en-US" sz="1000" dirty="0">
              <a:solidFill>
                <a:prstClr val="white">
                  <a:lumMod val="50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9" y="4429815"/>
            <a:ext cx="627869" cy="608136"/>
          </a:xfrm>
          <a:prstGeom prst="rect">
            <a:avLst/>
          </a:prstGeom>
        </p:spPr>
      </p:pic>
      <p:sp>
        <p:nvSpPr>
          <p:cNvPr id="19" name="Pentagon 18"/>
          <p:cNvSpPr/>
          <p:nvPr/>
        </p:nvSpPr>
        <p:spPr>
          <a:xfrm flipH="1">
            <a:off x="6400800" y="3768151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教練 </a:t>
            </a:r>
            <a:r>
              <a:rPr lang="en-US" altLang="zh-TW" sz="16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Coach</a:t>
            </a: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May </a:t>
            </a:r>
            <a:r>
              <a:rPr lang="en-US" altLang="zh-TW" b="1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Lun</a:t>
            </a:r>
            <a:endParaRPr lang="en-US" altLang="zh-TW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403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  <p:bldP spid="25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1" t="24380" r="22346" b="36646"/>
          <a:stretch/>
        </p:blipFill>
        <p:spPr>
          <a:xfrm>
            <a:off x="4495800" y="1005990"/>
            <a:ext cx="2601921" cy="36670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2" t="18098"/>
          <a:stretch/>
        </p:blipFill>
        <p:spPr>
          <a:xfrm>
            <a:off x="381000" y="1005991"/>
            <a:ext cx="2515401" cy="3667025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17070" t="698" r="27536" b="80639"/>
          <a:stretch>
            <a:fillRect/>
          </a:stretch>
        </p:blipFill>
        <p:spPr bwMode="auto">
          <a:xfrm>
            <a:off x="1" y="0"/>
            <a:ext cx="914399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18831" y="971550"/>
            <a:ext cx="19433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Before</a:t>
            </a:r>
            <a:endParaRPr lang="en-US" sz="20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42000">
                <a:schemeClr val="bg1">
                  <a:lumMod val="95000"/>
                  <a:alpha val="88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19200" y="133350"/>
            <a:ext cx="5486400" cy="62468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蘇俊傑 </a:t>
            </a:r>
            <a:r>
              <a:rPr lang="zh-TW" altLang="en-US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b="1" dirty="0" err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Nic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7599" y="-1600200"/>
            <a:ext cx="2359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79646">
                    <a:lumMod val="50000"/>
                  </a:srgbClr>
                </a:solidFill>
                <a:latin typeface="Calibri"/>
                <a:ea typeface="華康儷中黑" panose="020B0509000000000000" pitchFamily="49" charset="-120"/>
              </a:rPr>
              <a:t>教練</a:t>
            </a:r>
            <a:r>
              <a:rPr lang="en-US" dirty="0">
                <a:solidFill>
                  <a:srgbClr val="F79646">
                    <a:lumMod val="50000"/>
                  </a:srgbClr>
                </a:solidFill>
                <a:latin typeface="Calibri"/>
                <a:ea typeface="華康儷中黑" panose="020B0509000000000000" pitchFamily="49" charset="-120"/>
              </a:rPr>
              <a:t>Coach: Rayon Lam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-19050"/>
            <a:ext cx="914399" cy="80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/>
          <p:cNvSpPr txBox="1"/>
          <p:nvPr/>
        </p:nvSpPr>
        <p:spPr>
          <a:xfrm>
            <a:off x="412885" y="57150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8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48797" y="952440"/>
            <a:ext cx="8328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After</a:t>
            </a:r>
            <a:endParaRPr lang="en-US" sz="20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974463" y="2016591"/>
            <a:ext cx="1521337" cy="14859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Pentagon 12"/>
          <p:cNvSpPr/>
          <p:nvPr/>
        </p:nvSpPr>
        <p:spPr>
          <a:xfrm flipH="1">
            <a:off x="6400800" y="1885950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28.2</a:t>
            </a:r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磅</a:t>
            </a:r>
            <a:r>
              <a:rPr lang="en-US" altLang="zh-TW" sz="2400" b="1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lbs</a:t>
            </a:r>
            <a:endParaRPr lang="en-US" altLang="zh-TW" sz="24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4" name="Pentagon 23"/>
          <p:cNvSpPr/>
          <p:nvPr/>
        </p:nvSpPr>
        <p:spPr>
          <a:xfrm flipH="1">
            <a:off x="6400800" y="2476102"/>
            <a:ext cx="2517450" cy="4572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10.0%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脂肪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%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Fat</a:t>
            </a:r>
          </a:p>
        </p:txBody>
      </p:sp>
      <p:sp>
        <p:nvSpPr>
          <p:cNvPr id="25" name="Pentagon 24"/>
          <p:cNvSpPr/>
          <p:nvPr/>
        </p:nvSpPr>
        <p:spPr>
          <a:xfrm flipH="1">
            <a:off x="6400800" y="3107037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8.0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吋</a:t>
            </a:r>
            <a:r>
              <a:rPr lang="zh-TW" altLang="en-US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腰圍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Waistline 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Inch</a:t>
            </a:r>
          </a:p>
        </p:txBody>
      </p:sp>
      <p:sp>
        <p:nvSpPr>
          <p:cNvPr id="22" name="Pentagon 21"/>
          <p:cNvSpPr/>
          <p:nvPr/>
        </p:nvSpPr>
        <p:spPr>
          <a:xfrm>
            <a:off x="12518418" y="758031"/>
            <a:ext cx="478977" cy="49592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88" tIns="41994" rIns="83988" bIns="41994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202" y="4760952"/>
            <a:ext cx="8174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*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見證人的效果因人而異，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補充品為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健康生活纖營計劃的一部份，系統包含健康飲食及運動</a:t>
            </a:r>
            <a:r>
              <a:rPr lang="zh-TW" altLang="en-US" sz="10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。</a:t>
            </a:r>
            <a:endParaRPr lang="en-US" altLang="zh-TW" sz="1000" dirty="0" smtClean="0">
              <a:solidFill>
                <a:prstClr val="white">
                  <a:lumMod val="50000"/>
                </a:prstClr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*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Results shown in this testimonial may 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varies between individuals. 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US" altLang="zh-TW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®  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supplements are part of The TLS®  Weight Loss Solution which includes a healthy diet and exercise.</a:t>
            </a:r>
          </a:p>
          <a:p>
            <a:endParaRPr lang="en-US" sz="1000" dirty="0">
              <a:solidFill>
                <a:prstClr val="white">
                  <a:lumMod val="50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9" y="4429815"/>
            <a:ext cx="627869" cy="608136"/>
          </a:xfrm>
          <a:prstGeom prst="rect">
            <a:avLst/>
          </a:prstGeom>
        </p:spPr>
      </p:pic>
      <p:sp>
        <p:nvSpPr>
          <p:cNvPr id="19" name="Pentagon 18"/>
          <p:cNvSpPr/>
          <p:nvPr/>
        </p:nvSpPr>
        <p:spPr>
          <a:xfrm flipH="1">
            <a:off x="6400800" y="3768151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教練 </a:t>
            </a:r>
            <a:r>
              <a:rPr lang="en-US" altLang="zh-TW" sz="16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Coach</a:t>
            </a: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</a:t>
            </a:r>
            <a:b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KC</a:t>
            </a:r>
            <a:r>
              <a:rPr lang="zh-TW" alt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Chan</a:t>
            </a:r>
            <a:r>
              <a:rPr lang="zh-TW" alt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&amp;</a:t>
            </a:r>
            <a:r>
              <a:rPr lang="zh-TW" alt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b="1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Michell</a:t>
            </a:r>
            <a:r>
              <a:rPr lang="zh-TW" alt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Ng</a:t>
            </a:r>
            <a:endParaRPr lang="en-US" altLang="zh-TW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655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  <p:bldP spid="25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1" t="11283" r="24972" b="33268"/>
          <a:stretch/>
        </p:blipFill>
        <p:spPr>
          <a:xfrm>
            <a:off x="4648200" y="1005991"/>
            <a:ext cx="2349501" cy="34707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13339" r="28235" b="21970"/>
          <a:stretch/>
        </p:blipFill>
        <p:spPr>
          <a:xfrm rot="5400000">
            <a:off x="-88566" y="1549869"/>
            <a:ext cx="3472647" cy="2381115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17070" t="698" r="27536" b="80639"/>
          <a:stretch>
            <a:fillRect/>
          </a:stretch>
        </p:blipFill>
        <p:spPr bwMode="auto">
          <a:xfrm>
            <a:off x="1" y="0"/>
            <a:ext cx="914399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18831" y="971550"/>
            <a:ext cx="19433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Before</a:t>
            </a:r>
            <a:endParaRPr lang="en-US" sz="20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42000">
                <a:schemeClr val="bg1">
                  <a:lumMod val="95000"/>
                  <a:alpha val="88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19200" y="133350"/>
            <a:ext cx="5486400" cy="62468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蕭健兒 </a:t>
            </a:r>
            <a:r>
              <a:rPr lang="zh-TW" altLang="en-US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Henry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7599" y="-1600200"/>
            <a:ext cx="2359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79646">
                    <a:lumMod val="50000"/>
                  </a:srgbClr>
                </a:solidFill>
                <a:latin typeface="Calibri"/>
                <a:ea typeface="華康儷中黑" panose="020B0509000000000000" pitchFamily="49" charset="-120"/>
              </a:rPr>
              <a:t>教練</a:t>
            </a:r>
            <a:r>
              <a:rPr lang="en-US" dirty="0">
                <a:solidFill>
                  <a:srgbClr val="F79646">
                    <a:lumMod val="50000"/>
                  </a:srgbClr>
                </a:solidFill>
                <a:latin typeface="Calibri"/>
                <a:ea typeface="華康儷中黑" panose="020B0509000000000000" pitchFamily="49" charset="-120"/>
              </a:rPr>
              <a:t>Coach: Rayon Lam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-19050"/>
            <a:ext cx="914399" cy="80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/>
          <p:cNvSpPr txBox="1"/>
          <p:nvPr/>
        </p:nvSpPr>
        <p:spPr>
          <a:xfrm>
            <a:off x="412885" y="57150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9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501197" y="952440"/>
            <a:ext cx="8328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After</a:t>
            </a:r>
            <a:endParaRPr lang="en-US" sz="20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971800" y="2016591"/>
            <a:ext cx="1521337" cy="14859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Pentagon 12"/>
          <p:cNvSpPr/>
          <p:nvPr/>
        </p:nvSpPr>
        <p:spPr>
          <a:xfrm flipH="1">
            <a:off x="6400800" y="1957977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29.0</a:t>
            </a:r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磅</a:t>
            </a:r>
            <a:r>
              <a:rPr lang="en-US" altLang="zh-TW" sz="2400" b="1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lbs</a:t>
            </a:r>
            <a:endParaRPr lang="en-US" altLang="zh-TW" sz="24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4" name="Pentagon 23"/>
          <p:cNvSpPr/>
          <p:nvPr/>
        </p:nvSpPr>
        <p:spPr>
          <a:xfrm flipH="1">
            <a:off x="6400800" y="2548129"/>
            <a:ext cx="2517450" cy="4572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10.2%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脂肪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%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Fat</a:t>
            </a:r>
          </a:p>
        </p:txBody>
      </p:sp>
      <p:sp>
        <p:nvSpPr>
          <p:cNvPr id="25" name="Pentagon 24"/>
          <p:cNvSpPr/>
          <p:nvPr/>
        </p:nvSpPr>
        <p:spPr>
          <a:xfrm flipH="1">
            <a:off x="6400800" y="3179064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5.8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吋</a:t>
            </a:r>
            <a:r>
              <a:rPr lang="zh-TW" altLang="en-US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腰圍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Waistline 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Inch</a:t>
            </a:r>
          </a:p>
        </p:txBody>
      </p:sp>
      <p:sp>
        <p:nvSpPr>
          <p:cNvPr id="22" name="Pentagon 21"/>
          <p:cNvSpPr/>
          <p:nvPr/>
        </p:nvSpPr>
        <p:spPr>
          <a:xfrm>
            <a:off x="12518418" y="758031"/>
            <a:ext cx="478977" cy="49592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88" tIns="41994" rIns="83988" bIns="41994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202" y="4760952"/>
            <a:ext cx="8174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*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見證人的效果因人而異，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補充品為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健康生活纖營計劃的一部份，系統包含健康飲食及運動</a:t>
            </a:r>
            <a:r>
              <a:rPr lang="zh-TW" altLang="en-US" sz="10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。</a:t>
            </a:r>
            <a:endParaRPr lang="en-US" altLang="zh-TW" sz="1000" dirty="0" smtClean="0">
              <a:solidFill>
                <a:prstClr val="white">
                  <a:lumMod val="50000"/>
                </a:prstClr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*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Results shown in this testimonial may 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varies between individuals. 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US" altLang="zh-TW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®  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supplements are part of The TLS®  Weight Loss Solution which includes a healthy diet and exercise.</a:t>
            </a:r>
          </a:p>
          <a:p>
            <a:endParaRPr lang="en-US" sz="1000" dirty="0">
              <a:solidFill>
                <a:prstClr val="white">
                  <a:lumMod val="50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9" y="4429815"/>
            <a:ext cx="627869" cy="608136"/>
          </a:xfrm>
          <a:prstGeom prst="rect">
            <a:avLst/>
          </a:prstGeom>
        </p:spPr>
      </p:pic>
      <p:sp>
        <p:nvSpPr>
          <p:cNvPr id="19" name="Pentagon 18"/>
          <p:cNvSpPr/>
          <p:nvPr/>
        </p:nvSpPr>
        <p:spPr>
          <a:xfrm flipH="1">
            <a:off x="6400800" y="3768151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教練 </a:t>
            </a:r>
            <a:r>
              <a:rPr lang="en-US" altLang="zh-TW" sz="16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Coach</a:t>
            </a: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May </a:t>
            </a:r>
            <a:r>
              <a:rPr lang="en-US" altLang="zh-TW" b="1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Lun</a:t>
            </a:r>
            <a:endParaRPr lang="en-US" altLang="zh-TW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41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  <p:bldP spid="25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1" t="3456" r="14775" b="36647"/>
          <a:stretch/>
        </p:blipFill>
        <p:spPr>
          <a:xfrm>
            <a:off x="4648200" y="965200"/>
            <a:ext cx="2750890" cy="3587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1" r="18066" b="36646"/>
          <a:stretch/>
        </p:blipFill>
        <p:spPr>
          <a:xfrm>
            <a:off x="381000" y="960714"/>
            <a:ext cx="2632045" cy="3592236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17070" t="698" r="27536" b="80639"/>
          <a:stretch>
            <a:fillRect/>
          </a:stretch>
        </p:blipFill>
        <p:spPr bwMode="auto">
          <a:xfrm>
            <a:off x="1" y="0"/>
            <a:ext cx="914399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18831" y="971550"/>
            <a:ext cx="19433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Before</a:t>
            </a:r>
            <a:endParaRPr lang="en-US" sz="20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42000">
                <a:schemeClr val="bg1">
                  <a:lumMod val="95000"/>
                  <a:alpha val="88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19200" y="133350"/>
            <a:ext cx="5486400" cy="62468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2800" b="1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葉劍</a:t>
            </a: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鐘 </a:t>
            </a:r>
            <a:r>
              <a:rPr lang="zh-TW" altLang="en-US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Francis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17599" y="-1600200"/>
            <a:ext cx="2359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79646">
                    <a:lumMod val="50000"/>
                  </a:srgbClr>
                </a:solidFill>
                <a:latin typeface="Calibri"/>
                <a:ea typeface="華康儷中黑" panose="020B0509000000000000" pitchFamily="49" charset="-120"/>
              </a:rPr>
              <a:t>教練</a:t>
            </a:r>
            <a:r>
              <a:rPr lang="en-US" dirty="0">
                <a:solidFill>
                  <a:srgbClr val="F79646">
                    <a:lumMod val="50000"/>
                  </a:srgbClr>
                </a:solidFill>
                <a:latin typeface="Calibri"/>
                <a:ea typeface="華康儷中黑" panose="020B0509000000000000" pitchFamily="49" charset="-120"/>
              </a:rPr>
              <a:t>Coach: Rayon Lam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-19050"/>
            <a:ext cx="914399" cy="80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/>
          <p:cNvSpPr txBox="1"/>
          <p:nvPr/>
        </p:nvSpPr>
        <p:spPr>
          <a:xfrm>
            <a:off x="361775" y="76200"/>
            <a:ext cx="496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10</a:t>
            </a:r>
            <a:endParaRPr lang="en-US" sz="24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501197" y="952440"/>
            <a:ext cx="8328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After</a:t>
            </a:r>
            <a:endParaRPr lang="en-US" sz="20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048000" y="2016591"/>
            <a:ext cx="1521337" cy="14859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Pentagon 12"/>
          <p:cNvSpPr/>
          <p:nvPr/>
        </p:nvSpPr>
        <p:spPr>
          <a:xfrm flipH="1">
            <a:off x="6400800" y="2211263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30.1</a:t>
            </a:r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磅</a:t>
            </a:r>
            <a:r>
              <a:rPr lang="en-US" altLang="zh-TW" sz="2400" b="1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lbs</a:t>
            </a:r>
            <a:endParaRPr lang="en-US" altLang="zh-TW" sz="24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4" name="Pentagon 23"/>
          <p:cNvSpPr/>
          <p:nvPr/>
        </p:nvSpPr>
        <p:spPr>
          <a:xfrm flipH="1">
            <a:off x="6400800" y="2801415"/>
            <a:ext cx="2517450" cy="4572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6.7%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脂肪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%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Fat</a:t>
            </a:r>
          </a:p>
        </p:txBody>
      </p:sp>
      <p:sp>
        <p:nvSpPr>
          <p:cNvPr id="25" name="Pentagon 24"/>
          <p:cNvSpPr/>
          <p:nvPr/>
        </p:nvSpPr>
        <p:spPr>
          <a:xfrm flipH="1">
            <a:off x="6400800" y="3432350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7.4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吋</a:t>
            </a:r>
            <a:r>
              <a:rPr lang="zh-TW" altLang="en-US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腰圍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Waistline 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Inch</a:t>
            </a:r>
          </a:p>
        </p:txBody>
      </p:sp>
      <p:sp>
        <p:nvSpPr>
          <p:cNvPr id="22" name="Pentagon 21"/>
          <p:cNvSpPr/>
          <p:nvPr/>
        </p:nvSpPr>
        <p:spPr>
          <a:xfrm>
            <a:off x="12518418" y="758031"/>
            <a:ext cx="478977" cy="49592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88" tIns="41994" rIns="83988" bIns="41994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  <a:ea typeface="華康儷中黑" panose="020B0509000000000000" pitchFamily="49" charset="-12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202" y="4760952"/>
            <a:ext cx="8174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*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見證人的效果因人而異，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補充品為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健康生活纖營計劃的一部份，系統包含健康飲食及運動</a:t>
            </a:r>
            <a:r>
              <a:rPr lang="zh-TW" altLang="en-US" sz="10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。</a:t>
            </a:r>
            <a:endParaRPr lang="en-US" altLang="zh-TW" sz="1000" dirty="0" smtClean="0">
              <a:solidFill>
                <a:prstClr val="white">
                  <a:lumMod val="50000"/>
                </a:prstClr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*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Results shown in this testimonial may </a:t>
            </a:r>
            <a:r>
              <a:rPr lang="en-US" sz="9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varies between individuals. 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US" altLang="zh-TW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®  </a:t>
            </a:r>
            <a:r>
              <a:rPr lang="en-US" sz="900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supplements are part of The TLS®  Weight Loss Solution which includes a healthy diet and exercise.</a:t>
            </a:r>
          </a:p>
          <a:p>
            <a:endParaRPr lang="en-US" sz="1000" dirty="0">
              <a:solidFill>
                <a:prstClr val="white">
                  <a:lumMod val="50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9" y="4429815"/>
            <a:ext cx="627869" cy="60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7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-41632" y="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9B44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季</a:t>
            </a:r>
            <a:r>
              <a:rPr lang="zh-TW" altLang="en-US" sz="4000" b="1" dirty="0" smtClean="0">
                <a:solidFill>
                  <a:srgbClr val="9B44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軍 </a:t>
            </a:r>
            <a:r>
              <a:rPr lang="en-US" altLang="zh-TW" sz="4000" b="1" dirty="0" smtClean="0">
                <a:solidFill>
                  <a:srgbClr val="9B44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2</a:t>
            </a:r>
            <a:r>
              <a:rPr lang="en-US" altLang="zh-TW" sz="4000" b="1" baseline="30000" dirty="0" smtClean="0">
                <a:solidFill>
                  <a:srgbClr val="9B44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nd</a:t>
            </a:r>
            <a:r>
              <a:rPr lang="zh-TW" altLang="en-US" sz="4000" b="1" dirty="0" smtClean="0">
                <a:solidFill>
                  <a:srgbClr val="9B44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lang="en-US" sz="4000" b="1" dirty="0" smtClean="0">
                <a:solidFill>
                  <a:srgbClr val="9B44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RUNNER </a:t>
            </a:r>
            <a:r>
              <a:rPr lang="en-US" sz="4000" b="1" dirty="0">
                <a:solidFill>
                  <a:srgbClr val="9B44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UP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" r="16749" b="21728"/>
          <a:stretch/>
        </p:blipFill>
        <p:spPr>
          <a:xfrm>
            <a:off x="3276600" y="628650"/>
            <a:ext cx="3300148" cy="43810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t="1786" r="18760" b="25841"/>
          <a:stretch/>
        </p:blipFill>
        <p:spPr>
          <a:xfrm>
            <a:off x="1524000" y="1451307"/>
            <a:ext cx="1734347" cy="256824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1222447" y="54715"/>
            <a:ext cx="1070047" cy="802535"/>
            <a:chOff x="76200" y="72953"/>
            <a:chExt cx="1070047" cy="107004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72953"/>
              <a:ext cx="1070047" cy="107004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12885" y="238780"/>
              <a:ext cx="366657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4</a:t>
              </a:r>
              <a:endParaRPr lang="en-US" sz="28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19" name="Pentagon 18"/>
          <p:cNvSpPr/>
          <p:nvPr/>
        </p:nvSpPr>
        <p:spPr>
          <a:xfrm flipH="1">
            <a:off x="5153152" y="1809750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41.8</a:t>
            </a:r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磅</a:t>
            </a:r>
            <a:r>
              <a:rPr lang="en-US" altLang="zh-TW" sz="2400" b="1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lbs</a:t>
            </a:r>
            <a:endParaRPr lang="en-US" altLang="zh-TW" sz="24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0" name="Pentagon 19"/>
          <p:cNvSpPr/>
          <p:nvPr/>
        </p:nvSpPr>
        <p:spPr>
          <a:xfrm flipH="1">
            <a:off x="5153152" y="2399902"/>
            <a:ext cx="2517450" cy="4572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10.8%</a:t>
            </a:r>
            <a:r>
              <a:rPr lang="zh-TW" altLang="en-US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脂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肪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%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Fat</a:t>
            </a:r>
          </a:p>
        </p:txBody>
      </p:sp>
      <p:sp>
        <p:nvSpPr>
          <p:cNvPr id="21" name="Pentagon 20"/>
          <p:cNvSpPr/>
          <p:nvPr/>
        </p:nvSpPr>
        <p:spPr>
          <a:xfrm flipH="1">
            <a:off x="5153152" y="3030836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13.5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吋</a:t>
            </a:r>
            <a:r>
              <a:rPr lang="zh-TW" altLang="en-US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腰圍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Waistline 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Inch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79384" y="179085"/>
            <a:ext cx="373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2098090" y="3886200"/>
            <a:ext cx="3436063" cy="704994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b="1" dirty="0">
                <a:solidFill>
                  <a:srgbClr val="4F81B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#6 </a:t>
            </a:r>
            <a:r>
              <a:rPr lang="zh-TW" altLang="en-US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陸</a:t>
            </a:r>
            <a:r>
              <a:rPr lang="zh-TW" altLang="en-US" sz="2800" b="1" dirty="0">
                <a:solidFill>
                  <a:srgbClr val="4F81B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佑銓  </a:t>
            </a:r>
            <a:r>
              <a:rPr lang="en-US" altLang="zh-TW" sz="2800" b="1" dirty="0">
                <a:solidFill>
                  <a:srgbClr val="4F81B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Bryan</a:t>
            </a:r>
            <a:endParaRPr lang="en-US" sz="2800" b="1" dirty="0">
              <a:solidFill>
                <a:srgbClr val="4F81BD">
                  <a:lumMod val="75000"/>
                </a:srgbClr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2000" y="133350"/>
            <a:ext cx="8305800" cy="4800600"/>
            <a:chOff x="0" y="1475531"/>
            <a:chExt cx="10825567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9B4435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91" b="98121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064" y="1475531"/>
              <a:ext cx="6858000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2743200"/>
              <a:ext cx="10825567" cy="364935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zh-TW" altLang="en-US" sz="80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ea typeface="Heiti TC Light"/>
                  <a:cs typeface="Calibri"/>
                </a:rPr>
                <a:t>季</a:t>
              </a:r>
              <a:r>
                <a:rPr lang="zh-TW" altLang="en-US" sz="8000" b="1" dirty="0" smtClean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ea typeface="Heiti TC Light"/>
                  <a:cs typeface="Calibri"/>
                </a:rPr>
                <a:t>軍</a:t>
              </a:r>
              <a:endParaRPr lang="en-US" altLang="zh-TW" sz="8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Heiti TC Light"/>
                <a:cs typeface="Calibri"/>
              </a:endParaRPr>
            </a:p>
            <a:p>
              <a:pPr algn="ctr"/>
              <a:r>
                <a:rPr lang="en-US" altLang="zh-TW" sz="8000" b="1" dirty="0" smtClean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ea typeface="Heiti TC Light"/>
                  <a:cs typeface="Calibri"/>
                </a:rPr>
                <a:t>2</a:t>
              </a:r>
              <a:r>
                <a:rPr lang="en-US" altLang="zh-TW" sz="8000" b="1" baseline="30000" dirty="0" smtClean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ea typeface="Heiti TC Light"/>
                  <a:cs typeface="Calibri"/>
                </a:rPr>
                <a:t>nd</a:t>
              </a:r>
              <a:r>
                <a:rPr lang="zh-TW" altLang="en-US" sz="8000" b="1" dirty="0" smtClean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ea typeface="Heiti TC Light"/>
                  <a:cs typeface="Calibri"/>
                </a:rPr>
                <a:t> </a:t>
              </a:r>
              <a:r>
                <a:rPr lang="en-US" altLang="zh-TW" sz="8000" b="1" dirty="0" smtClean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ea typeface="Heiti TC Light"/>
                  <a:cs typeface="Calibri"/>
                </a:rPr>
                <a:t>RUNNER</a:t>
              </a:r>
              <a:r>
                <a:rPr lang="zh-TW" altLang="en-US" sz="8000" b="1" dirty="0" smtClean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ea typeface="Heiti TC Light"/>
                  <a:cs typeface="Calibri"/>
                </a:rPr>
                <a:t> </a:t>
              </a:r>
              <a:r>
                <a:rPr lang="en-US" altLang="zh-TW" sz="8000" b="1" dirty="0" smtClean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libri"/>
                  <a:ea typeface="Heiti TC Light"/>
                  <a:cs typeface="Calibri"/>
                </a:rPr>
                <a:t>UP</a:t>
              </a:r>
              <a:endParaRPr lang="en-US" sz="8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30" name="Pentagon 29"/>
          <p:cNvSpPr/>
          <p:nvPr/>
        </p:nvSpPr>
        <p:spPr>
          <a:xfrm flipH="1">
            <a:off x="5153152" y="3638550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教練 </a:t>
            </a:r>
            <a:r>
              <a:rPr lang="en-US" altLang="zh-TW" sz="16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Coach</a:t>
            </a: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</a:t>
            </a:r>
            <a:b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Helen Lin &amp; Luk Ka</a:t>
            </a:r>
            <a:r>
              <a:rPr lang="zh-TW" alt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Wai</a:t>
            </a:r>
            <a:endParaRPr lang="en-US" altLang="zh-TW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505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4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4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4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9" grpId="0" animBg="1"/>
      <p:bldP spid="20" grpId="0" animBg="1"/>
      <p:bldP spid="21" grpId="0" animBg="1"/>
      <p:bldP spid="28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0" y="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ea typeface="Heiti TC Light"/>
                <a:cs typeface="Calibri"/>
              </a:rPr>
              <a:t>亞軍 </a:t>
            </a:r>
            <a:r>
              <a:rPr lang="en-US" altLang="zh-TW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ea typeface="Heiti TC Light"/>
                <a:cs typeface="Calibri"/>
              </a:rPr>
              <a:t>1</a:t>
            </a:r>
            <a:r>
              <a:rPr lang="en-US" altLang="zh-TW" sz="4000" b="1" baseline="300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ea typeface="Heiti TC Light"/>
                <a:cs typeface="Calibri"/>
              </a:rPr>
              <a:t>st</a:t>
            </a:r>
            <a:r>
              <a:rPr lang="zh-TW" altLang="en-US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ea typeface="Heiti TC Light"/>
                <a:cs typeface="Calibri"/>
              </a:rPr>
              <a:t> </a:t>
            </a:r>
            <a:r>
              <a:rPr lang="en-US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ea typeface="Heiti TC Light"/>
                <a:cs typeface="Calibri"/>
              </a:rPr>
              <a:t>RUNNER </a:t>
            </a:r>
            <a:r>
              <a:rPr lang="en-US" sz="4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ea typeface="Heiti TC Light"/>
                <a:cs typeface="Calibri"/>
              </a:rPr>
              <a:t>UP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1"/>
          <a:stretch/>
        </p:blipFill>
        <p:spPr>
          <a:xfrm>
            <a:off x="1436494" y="1355190"/>
            <a:ext cx="1790700" cy="289528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9" t="22576" r="18194" b="33629"/>
          <a:stretch/>
        </p:blipFill>
        <p:spPr>
          <a:xfrm>
            <a:off x="3200400" y="981540"/>
            <a:ext cx="3157438" cy="416831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1222447" y="54715"/>
            <a:ext cx="1070047" cy="802535"/>
            <a:chOff x="76200" y="72953"/>
            <a:chExt cx="1070047" cy="107004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72953"/>
              <a:ext cx="1070047" cy="107004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12885" y="238780"/>
              <a:ext cx="366657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4</a:t>
              </a:r>
              <a:endParaRPr lang="en-US" sz="28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19" name="Pentagon 18"/>
          <p:cNvSpPr/>
          <p:nvPr/>
        </p:nvSpPr>
        <p:spPr>
          <a:xfrm flipH="1">
            <a:off x="5455920" y="1771650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41.6</a:t>
            </a:r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磅</a:t>
            </a:r>
            <a:r>
              <a:rPr lang="en-US" altLang="zh-TW" sz="2400" b="1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lbs</a:t>
            </a:r>
            <a:endParaRPr lang="en-US" altLang="zh-TW" sz="24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0" name="Pentagon 19"/>
          <p:cNvSpPr/>
          <p:nvPr/>
        </p:nvSpPr>
        <p:spPr>
          <a:xfrm flipH="1">
            <a:off x="5455920" y="2361802"/>
            <a:ext cx="2517450" cy="4572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12.1%</a:t>
            </a:r>
            <a:r>
              <a:rPr lang="zh-TW" altLang="en-US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脂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肪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%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Fat</a:t>
            </a:r>
          </a:p>
        </p:txBody>
      </p:sp>
      <p:sp>
        <p:nvSpPr>
          <p:cNvPr id="21" name="Pentagon 20"/>
          <p:cNvSpPr/>
          <p:nvPr/>
        </p:nvSpPr>
        <p:spPr>
          <a:xfrm flipH="1">
            <a:off x="5455920" y="2992736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8.5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吋</a:t>
            </a:r>
            <a:r>
              <a:rPr lang="zh-TW" altLang="en-US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腰圍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Waistline 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Inch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79384" y="179085"/>
            <a:ext cx="373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2400858" y="3886200"/>
            <a:ext cx="3436063" cy="704994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#2 </a:t>
            </a:r>
            <a:r>
              <a:rPr lang="zh-TW" altLang="en-US" sz="2800" b="1" dirty="0">
                <a:solidFill>
                  <a:srgbClr val="4F81B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張錦嫦 </a:t>
            </a:r>
            <a:r>
              <a:rPr lang="en-US" altLang="zh-TW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Tina</a:t>
            </a:r>
            <a:endParaRPr lang="en-US" altLang="zh-TW" sz="2800" b="1" dirty="0">
              <a:solidFill>
                <a:srgbClr val="4F81BD">
                  <a:lumMod val="75000"/>
                </a:srgbClr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16102" y="133350"/>
            <a:ext cx="8686800" cy="4800600"/>
            <a:chOff x="3054691" y="31567"/>
            <a:chExt cx="10825567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91" b="98121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426" y="31567"/>
              <a:ext cx="6858000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054691" y="2797346"/>
              <a:ext cx="10825567" cy="364935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zh-TW" altLang="en-US" sz="80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alibri"/>
                  <a:ea typeface="Heiti TC Light"/>
                  <a:cs typeface="Calibri"/>
                </a:rPr>
                <a:t>亞軍</a:t>
              </a:r>
              <a:endParaRPr lang="en-US" altLang="zh-TW" sz="8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ea typeface="Heiti TC Light"/>
                <a:cs typeface="Calibri"/>
              </a:endParaRPr>
            </a:p>
            <a:p>
              <a:pPr algn="ctr"/>
              <a:r>
                <a:rPr lang="en-US" altLang="zh-TW" sz="80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alibri"/>
                  <a:ea typeface="Heiti TC Light"/>
                  <a:cs typeface="Calibri"/>
                </a:rPr>
                <a:t>1</a:t>
              </a:r>
              <a:r>
                <a:rPr lang="en-US" altLang="zh-TW" sz="8000" b="1" baseline="30000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alibri"/>
                  <a:ea typeface="Heiti TC Light"/>
                  <a:cs typeface="Calibri"/>
                </a:rPr>
                <a:t>st</a:t>
              </a:r>
              <a:r>
                <a:rPr lang="zh-TW" altLang="en-US" sz="80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alibri"/>
                  <a:ea typeface="Heiti TC Light"/>
                  <a:cs typeface="Calibri"/>
                </a:rPr>
                <a:t> </a:t>
              </a:r>
              <a:r>
                <a:rPr lang="en-US" altLang="zh-TW" sz="80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alibri"/>
                  <a:ea typeface="Heiti TC Light"/>
                  <a:cs typeface="Calibri"/>
                </a:rPr>
                <a:t>RUNNER</a:t>
              </a:r>
              <a:r>
                <a:rPr lang="zh-TW" altLang="en-US" sz="80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alibri"/>
                  <a:ea typeface="Heiti TC Light"/>
                  <a:cs typeface="Calibri"/>
                </a:rPr>
                <a:t> </a:t>
              </a:r>
              <a:r>
                <a:rPr lang="en-US" altLang="zh-TW" sz="80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alibri"/>
                  <a:ea typeface="Heiti TC Light"/>
                  <a:cs typeface="Calibri"/>
                </a:rPr>
                <a:t>UP</a:t>
              </a:r>
              <a:endParaRPr lang="en-US" sz="8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31" name="Pentagon 30"/>
          <p:cNvSpPr/>
          <p:nvPr/>
        </p:nvSpPr>
        <p:spPr>
          <a:xfrm flipH="1">
            <a:off x="5483550" y="3638550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教練 </a:t>
            </a:r>
            <a:r>
              <a:rPr lang="en-US" altLang="zh-TW" sz="16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Coach</a:t>
            </a: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</a:t>
            </a:r>
            <a:b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KC Chan &amp; </a:t>
            </a:r>
            <a:r>
              <a:rPr lang="en-US" altLang="zh-TW" b="1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Michell</a:t>
            </a: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Ng</a:t>
            </a:r>
            <a:endParaRPr lang="en-US" altLang="zh-TW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945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4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4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9" grpId="0" animBg="1"/>
      <p:bldP spid="20" grpId="0" animBg="1"/>
      <p:bldP spid="21" grpId="0" animBg="1"/>
      <p:bldP spid="28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76200" y="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40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冠</a:t>
            </a:r>
            <a:r>
              <a:rPr lang="zh-TW" altLang="en-US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軍 </a:t>
            </a:r>
            <a:r>
              <a:rPr lang="en-US" altLang="zh-TW" sz="4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CHAMPION</a:t>
            </a:r>
            <a:endParaRPr lang="en-US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t="5863" r="13940" b="21304"/>
          <a:stretch/>
        </p:blipFill>
        <p:spPr>
          <a:xfrm>
            <a:off x="1600200" y="1698697"/>
            <a:ext cx="1567178" cy="2540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t="4382" r="14750" b="25462"/>
          <a:stretch/>
        </p:blipFill>
        <p:spPr>
          <a:xfrm>
            <a:off x="3211797" y="889145"/>
            <a:ext cx="2960403" cy="42481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1222447" y="54715"/>
            <a:ext cx="1070047" cy="802535"/>
            <a:chOff x="76200" y="72953"/>
            <a:chExt cx="1070047" cy="107004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72953"/>
              <a:ext cx="1070047" cy="107004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12885" y="238780"/>
              <a:ext cx="366657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4</a:t>
              </a:r>
              <a:endParaRPr lang="en-US" sz="28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19" name="Pentagon 18"/>
          <p:cNvSpPr/>
          <p:nvPr/>
        </p:nvSpPr>
        <p:spPr>
          <a:xfrm flipH="1">
            <a:off x="5254950" y="2171700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35.6</a:t>
            </a:r>
            <a:r>
              <a:rPr lang="zh-TW" alt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磅</a:t>
            </a:r>
            <a:r>
              <a:rPr lang="en-US" altLang="zh-TW" sz="2400" b="1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lbs</a:t>
            </a:r>
            <a:endParaRPr lang="en-US" altLang="zh-TW" sz="24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0" name="Pentagon 19"/>
          <p:cNvSpPr/>
          <p:nvPr/>
        </p:nvSpPr>
        <p:spPr>
          <a:xfrm flipH="1">
            <a:off x="5254950" y="2761852"/>
            <a:ext cx="2517450" cy="4572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13.6%</a:t>
            </a:r>
            <a:r>
              <a:rPr lang="zh-TW" altLang="en-US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脂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肪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%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Fat</a:t>
            </a:r>
          </a:p>
        </p:txBody>
      </p:sp>
      <p:sp>
        <p:nvSpPr>
          <p:cNvPr id="21" name="Pentagon 20"/>
          <p:cNvSpPr/>
          <p:nvPr/>
        </p:nvSpPr>
        <p:spPr>
          <a:xfrm flipH="1">
            <a:off x="5254950" y="3392786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9.5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吋</a:t>
            </a:r>
            <a:r>
              <a:rPr lang="zh-TW" altLang="en-US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腰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圍</a:t>
            </a:r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Waistline </a:t>
            </a:r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Inch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79384" y="179085"/>
            <a:ext cx="373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2199888" y="3867150"/>
            <a:ext cx="3436063" cy="704994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sz="2800" b="1" dirty="0" smtClean="0">
              <a:solidFill>
                <a:srgbClr val="4F81BD">
                  <a:lumMod val="75000"/>
                </a:srgbClr>
              </a:solidFill>
              <a:latin typeface="Calibri"/>
              <a:ea typeface="Heiti TC Light"/>
              <a:cs typeface="Calibri"/>
            </a:endParaRPr>
          </a:p>
          <a:p>
            <a:r>
              <a:rPr lang="en-US" altLang="zh-TW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#</a:t>
            </a:r>
            <a:r>
              <a:rPr lang="en-US" altLang="zh-TW" sz="2800" b="1" dirty="0">
                <a:solidFill>
                  <a:srgbClr val="4F81B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1</a:t>
            </a:r>
            <a:r>
              <a:rPr lang="zh-TW" altLang="en-US" sz="2800" b="1" dirty="0">
                <a:solidFill>
                  <a:srgbClr val="4F81B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zh-TW" altLang="en-US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李</a:t>
            </a:r>
            <a:r>
              <a:rPr lang="zh-TW" altLang="en-US" sz="2800" b="1" dirty="0">
                <a:solidFill>
                  <a:srgbClr val="4F81B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家龍  </a:t>
            </a:r>
            <a:r>
              <a:rPr lang="en-US" altLang="zh-TW" sz="2800" b="1" dirty="0">
                <a:solidFill>
                  <a:srgbClr val="4F81B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Brian</a:t>
            </a:r>
            <a:endParaRPr lang="en-US" sz="2800" b="1" dirty="0">
              <a:solidFill>
                <a:srgbClr val="4F81BD">
                  <a:lumMod val="75000"/>
                </a:srgbClr>
              </a:solidFill>
              <a:latin typeface="Calibri"/>
              <a:ea typeface="Heiti TC Light"/>
              <a:cs typeface="Calibri"/>
            </a:endParaRPr>
          </a:p>
          <a:p>
            <a:endParaRPr lang="en-US" altLang="zh-TW" sz="2800" b="1" dirty="0">
              <a:solidFill>
                <a:srgbClr val="4BACC6">
                  <a:lumMod val="75000"/>
                </a:srgbClr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38200" y="209550"/>
            <a:ext cx="8537250" cy="4800600"/>
            <a:chOff x="0" y="0"/>
            <a:chExt cx="10825567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91" b="98121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0"/>
              <a:ext cx="6858000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2743200"/>
              <a:ext cx="10825567" cy="364935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zh-TW" altLang="en-US" sz="8000" b="1" dirty="0">
                  <a:ln w="11430"/>
                  <a:gradFill>
                    <a:gsLst>
                      <a:gs pos="0">
                        <a:srgbClr val="F79646">
                          <a:tint val="90000"/>
                          <a:satMod val="120000"/>
                        </a:srgbClr>
                      </a:gs>
                      <a:gs pos="25000">
                        <a:srgbClr val="F79646">
                          <a:tint val="93000"/>
                          <a:satMod val="120000"/>
                        </a:srgbClr>
                      </a:gs>
                      <a:gs pos="50000">
                        <a:srgbClr val="F79646">
                          <a:shade val="89000"/>
                          <a:satMod val="110000"/>
                        </a:srgbClr>
                      </a:gs>
                      <a:gs pos="75000">
                        <a:srgbClr val="F79646">
                          <a:tint val="93000"/>
                          <a:satMod val="120000"/>
                        </a:srgbClr>
                      </a:gs>
                      <a:gs pos="100000">
                        <a:srgbClr val="F79646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  <a:ea typeface="Heiti TC Light"/>
                  <a:cs typeface="Calibri"/>
                </a:rPr>
                <a:t>冠</a:t>
              </a:r>
              <a:r>
                <a:rPr lang="zh-TW" altLang="en-US" sz="8000" b="1" dirty="0" smtClean="0">
                  <a:ln w="11430"/>
                  <a:gradFill>
                    <a:gsLst>
                      <a:gs pos="0">
                        <a:srgbClr val="F79646">
                          <a:tint val="90000"/>
                          <a:satMod val="120000"/>
                        </a:srgbClr>
                      </a:gs>
                      <a:gs pos="25000">
                        <a:srgbClr val="F79646">
                          <a:tint val="93000"/>
                          <a:satMod val="120000"/>
                        </a:srgbClr>
                      </a:gs>
                      <a:gs pos="50000">
                        <a:srgbClr val="F79646">
                          <a:shade val="89000"/>
                          <a:satMod val="110000"/>
                        </a:srgbClr>
                      </a:gs>
                      <a:gs pos="75000">
                        <a:srgbClr val="F79646">
                          <a:tint val="93000"/>
                          <a:satMod val="120000"/>
                        </a:srgbClr>
                      </a:gs>
                      <a:gs pos="100000">
                        <a:srgbClr val="F79646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  <a:ea typeface="Heiti TC Light"/>
                  <a:cs typeface="Calibri"/>
                </a:rPr>
                <a:t>軍</a:t>
              </a:r>
              <a:endParaRPr lang="en-US" altLang="zh-TW" sz="8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Heiti TC Light"/>
                <a:cs typeface="Calibri"/>
              </a:endParaRPr>
            </a:p>
            <a:p>
              <a:pPr algn="ctr"/>
              <a:r>
                <a:rPr lang="en-US" altLang="zh-TW" sz="8000" b="1" dirty="0" smtClean="0">
                  <a:ln w="11430"/>
                  <a:gradFill>
                    <a:gsLst>
                      <a:gs pos="0">
                        <a:srgbClr val="F79646">
                          <a:tint val="90000"/>
                          <a:satMod val="120000"/>
                        </a:srgbClr>
                      </a:gs>
                      <a:gs pos="25000">
                        <a:srgbClr val="F79646">
                          <a:tint val="93000"/>
                          <a:satMod val="120000"/>
                        </a:srgbClr>
                      </a:gs>
                      <a:gs pos="50000">
                        <a:srgbClr val="F79646">
                          <a:shade val="89000"/>
                          <a:satMod val="110000"/>
                        </a:srgbClr>
                      </a:gs>
                      <a:gs pos="75000">
                        <a:srgbClr val="F79646">
                          <a:tint val="93000"/>
                          <a:satMod val="120000"/>
                        </a:srgbClr>
                      </a:gs>
                      <a:gs pos="100000">
                        <a:srgbClr val="F79646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Calibri"/>
                  <a:ea typeface="Heiti TC Light"/>
                  <a:cs typeface="Calibri"/>
                </a:rPr>
                <a:t>CHAMPION</a:t>
              </a:r>
            </a:p>
          </p:txBody>
        </p:sp>
      </p:grpSp>
      <p:sp>
        <p:nvSpPr>
          <p:cNvPr id="31" name="Pentagon 30"/>
          <p:cNvSpPr/>
          <p:nvPr/>
        </p:nvSpPr>
        <p:spPr>
          <a:xfrm flipH="1">
            <a:off x="5254950" y="4008954"/>
            <a:ext cx="2517450" cy="4594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教練 </a:t>
            </a:r>
            <a:r>
              <a:rPr lang="en-US" altLang="zh-TW" sz="16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Coach</a:t>
            </a:r>
            <a:r>
              <a:rPr lang="en-US" altLang="zh-TW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Rayon Lam</a:t>
            </a:r>
            <a:endParaRPr lang="en-US" altLang="zh-TW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2" name="FYF Champion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" y="0"/>
            <a:ext cx="9150350" cy="514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9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553"/>
                            </p:stCondLst>
                            <p:childTnLst>
                              <p:par>
                                <p:cTn id="2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4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4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6" grpId="0"/>
      <p:bldP spid="19" grpId="0" animBg="1"/>
      <p:bldP spid="20" grpId="0" animBg="1"/>
      <p:bldP spid="21" grpId="0" animBg="1"/>
      <p:bldP spid="28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7070" t="698" r="27536" b="80639"/>
          <a:stretch>
            <a:fillRect/>
          </a:stretch>
        </p:blipFill>
        <p:spPr bwMode="auto">
          <a:xfrm>
            <a:off x="1" y="0"/>
            <a:ext cx="914399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42000">
                <a:schemeClr val="bg1">
                  <a:lumMod val="95000"/>
                  <a:alpha val="88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93800" y="-48429"/>
            <a:ext cx="441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年</a:t>
            </a:r>
            <a:r>
              <a:rPr lang="zh-TW" alt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度最佳</a:t>
            </a:r>
            <a:r>
              <a:rPr lang="en-US" altLang="zh-TW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教</a:t>
            </a:r>
            <a:r>
              <a:rPr lang="zh-TW" alt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練</a:t>
            </a:r>
            <a:endParaRPr lang="en-US" altLang="zh-TW" sz="32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Best TLS® Coach of the Year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-19050"/>
            <a:ext cx="914399" cy="80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152400" y="819150"/>
            <a:ext cx="8915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以</a:t>
            </a:r>
            <a:r>
              <a:rPr lang="zh-TW" altLang="en-US" sz="28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百分制為參賽者評分：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50</a:t>
            </a:r>
            <a:r>
              <a:rPr lang="en-US" altLang="zh-TW" sz="2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% </a:t>
            </a:r>
            <a:r>
              <a:rPr lang="zh-TW" altLang="en-US" sz="2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－ 帶領新加入美安香港的超連鎖™店主或優惠顧客參加比賽的人數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50</a:t>
            </a:r>
            <a:r>
              <a:rPr lang="en-US" altLang="zh-TW" sz="2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% </a:t>
            </a:r>
            <a:r>
              <a:rPr lang="zh-TW" altLang="en-US" sz="2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－ 成功完成整個比賽的學員人數及學員的整體成績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4069" y="2876550"/>
            <a:ext cx="8807531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</a:t>
            </a:r>
            <a:r>
              <a:rPr 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core </a:t>
            </a:r>
            <a:r>
              <a:rPr lang="zh-TW" alt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based </a:t>
            </a:r>
            <a:r>
              <a:rPr 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on </a:t>
            </a:r>
            <a:r>
              <a:rPr lang="en-US" sz="2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a 100-point scale: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50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% - No. of new Market Hong Kong Preferred Customer or 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™ Owner leading into the contest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50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% - No. of participants successfully finish the contest and their overall results </a:t>
            </a:r>
          </a:p>
        </p:txBody>
      </p:sp>
    </p:spTree>
    <p:extLst>
      <p:ext uri="{BB962C8B-B14F-4D97-AF65-F5344CB8AC3E}">
        <p14:creationId xmlns:p14="http://schemas.microsoft.com/office/powerpoint/2010/main" val="327984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7070" t="698" r="27536" b="80639"/>
          <a:stretch>
            <a:fillRect/>
          </a:stretch>
        </p:blipFill>
        <p:spPr bwMode="auto">
          <a:xfrm>
            <a:off x="1" y="0"/>
            <a:ext cx="914399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42000">
                <a:schemeClr val="bg1">
                  <a:lumMod val="95000"/>
                  <a:alpha val="88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93800" y="-48429"/>
            <a:ext cx="441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年</a:t>
            </a:r>
            <a:r>
              <a:rPr lang="zh-TW" alt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度最佳</a:t>
            </a:r>
            <a:r>
              <a:rPr lang="en-US" altLang="zh-TW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教</a:t>
            </a:r>
            <a:r>
              <a:rPr lang="zh-TW" alt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練</a:t>
            </a:r>
            <a:endParaRPr lang="en-US" altLang="zh-TW" sz="32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Best TLS® Coach of the Year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-19050"/>
            <a:ext cx="914399" cy="80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4115021397"/>
              </p:ext>
            </p:extLst>
          </p:nvPr>
        </p:nvGraphicFramePr>
        <p:xfrm>
          <a:off x="381000" y="1352550"/>
          <a:ext cx="22098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971800" y="1352550"/>
            <a:ext cx="2517951" cy="3124200"/>
            <a:chOff x="2971800" y="1352550"/>
            <a:chExt cx="2517951" cy="3124200"/>
          </a:xfrm>
        </p:grpSpPr>
        <p:graphicFrame>
          <p:nvGraphicFramePr>
            <p:cNvPr id="10" name="Chart 9"/>
            <p:cNvGraphicFramePr/>
            <p:nvPr>
              <p:extLst>
                <p:ext uri="{D42A27DB-BD31-4B8C-83A1-F6EECF244321}">
                  <p14:modId xmlns:p14="http://schemas.microsoft.com/office/powerpoint/2010/main" val="4099009757"/>
                </p:ext>
              </p:extLst>
            </p:nvPr>
          </p:nvGraphicFramePr>
          <p:xfrm>
            <a:off x="2971800" y="1352550"/>
            <a:ext cx="2362200" cy="3124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4" name="Rectangle 3"/>
            <p:cNvSpPr/>
            <p:nvPr/>
          </p:nvSpPr>
          <p:spPr>
            <a:xfrm>
              <a:off x="3007982" y="1428750"/>
              <a:ext cx="2481769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b="1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成功完成比賽人數</a:t>
              </a:r>
              <a:r>
                <a:rPr lang="en-US" altLang="zh-TW" sz="2000" b="1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% </a:t>
              </a:r>
              <a:r>
                <a:rPr lang="en-US" altLang="zh-TW" sz="2000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/>
              </a:r>
              <a:br>
                <a:rPr lang="en-US" altLang="zh-TW" sz="2000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</a:br>
              <a:r>
                <a:rPr lang="en-US" altLang="zh-TW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% </a:t>
              </a:r>
              <a:r>
                <a:rPr lang="en-US" b="1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of results returning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609388" y="1352550"/>
            <a:ext cx="3534609" cy="3131218"/>
            <a:chOff x="5609388" y="1421732"/>
            <a:chExt cx="3534609" cy="3131218"/>
          </a:xfrm>
        </p:grpSpPr>
        <p:graphicFrame>
          <p:nvGraphicFramePr>
            <p:cNvPr id="13" name="Chart 12"/>
            <p:cNvGraphicFramePr/>
            <p:nvPr>
              <p:extLst>
                <p:ext uri="{D42A27DB-BD31-4B8C-83A1-F6EECF244321}">
                  <p14:modId xmlns:p14="http://schemas.microsoft.com/office/powerpoint/2010/main" val="3740050430"/>
                </p:ext>
              </p:extLst>
            </p:nvPr>
          </p:nvGraphicFramePr>
          <p:xfrm>
            <a:off x="5609388" y="1428750"/>
            <a:ext cx="3534609" cy="3124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7" name="Rectangle 6"/>
            <p:cNvSpPr/>
            <p:nvPr/>
          </p:nvSpPr>
          <p:spPr>
            <a:xfrm>
              <a:off x="5867400" y="1421732"/>
              <a:ext cx="3200400" cy="6709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216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zh-TW" altLang="en-US" sz="2160" b="1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學員整體成績</a:t>
              </a:r>
              <a:endParaRPr lang="en-US" altLang="zh-TW" sz="216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  <a:p>
              <a:pPr algn="ctr">
                <a:defRPr sz="216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600" b="1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Overall results of the participants</a:t>
              </a:r>
            </a:p>
          </p:txBody>
        </p:sp>
      </p:grpSp>
      <p:sp>
        <p:nvSpPr>
          <p:cNvPr id="19" name="Pentagon 18"/>
          <p:cNvSpPr/>
          <p:nvPr/>
        </p:nvSpPr>
        <p:spPr>
          <a:xfrm flipH="1">
            <a:off x="381000" y="1945221"/>
            <a:ext cx="8442503" cy="1540929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rgbClr val="C0504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雙冠軍 </a:t>
            </a:r>
            <a:r>
              <a:rPr lang="en-US" altLang="zh-TW" sz="4800" b="1" dirty="0">
                <a:solidFill>
                  <a:srgbClr val="C0504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Double Crown</a:t>
            </a:r>
          </a:p>
        </p:txBody>
      </p:sp>
    </p:spTree>
    <p:extLst>
      <p:ext uri="{BB962C8B-B14F-4D97-AF65-F5344CB8AC3E}">
        <p14:creationId xmlns:p14="http://schemas.microsoft.com/office/powerpoint/2010/main" val="372699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51494"/>
            <a:ext cx="2697820" cy="3730932"/>
          </a:xfrm>
          <a:prstGeom prst="rect">
            <a:avLst/>
          </a:prstGeom>
        </p:spPr>
      </p:pic>
      <p:pic>
        <p:nvPicPr>
          <p:cNvPr id="1026" name="Picture 2" descr="O:\Product_SC\Communications\Graphics\Speakers Photo\Field\MayLun_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0" y="1051494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17070" t="698" r="27536" b="80639"/>
          <a:stretch>
            <a:fillRect/>
          </a:stretch>
        </p:blipFill>
        <p:spPr bwMode="auto">
          <a:xfrm>
            <a:off x="1" y="0"/>
            <a:ext cx="914399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42000">
                <a:schemeClr val="bg1">
                  <a:lumMod val="95000"/>
                  <a:alpha val="88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93800" y="-48429"/>
            <a:ext cx="441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年</a:t>
            </a:r>
            <a:r>
              <a:rPr lang="zh-TW" alt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度最佳</a:t>
            </a:r>
            <a:r>
              <a:rPr lang="en-US" altLang="zh-TW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教</a:t>
            </a:r>
            <a:r>
              <a:rPr lang="zh-TW" alt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練</a:t>
            </a:r>
            <a:endParaRPr lang="en-US" altLang="zh-TW" sz="32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Best TLS® Coach of the Year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-19050"/>
            <a:ext cx="914399" cy="80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Pentagon 13"/>
          <p:cNvSpPr/>
          <p:nvPr/>
        </p:nvSpPr>
        <p:spPr>
          <a:xfrm flipH="1">
            <a:off x="5410199" y="4169664"/>
            <a:ext cx="3352425" cy="61188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TW" sz="32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May </a:t>
            </a:r>
            <a:r>
              <a:rPr lang="en-US" altLang="zh-TW" sz="3200" b="1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Lun</a:t>
            </a:r>
            <a:endParaRPr lang="en-US" altLang="zh-TW" sz="32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5" name="Pentagon 14"/>
          <p:cNvSpPr/>
          <p:nvPr/>
        </p:nvSpPr>
        <p:spPr>
          <a:xfrm flipH="1">
            <a:off x="732450" y="4150294"/>
            <a:ext cx="3458550" cy="631256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TW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KC Chan &amp; </a:t>
            </a:r>
            <a:r>
              <a:rPr lang="en-US" altLang="zh-TW" sz="2400" b="1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Michell</a:t>
            </a:r>
            <a:r>
              <a:rPr lang="en-US" altLang="zh-TW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Ng</a:t>
            </a:r>
            <a:endParaRPr lang="en-US" altLang="zh-TW" sz="24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204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700" b="77000" l="0" r="100000">
                        <a14:foregroundMark x1="11500" y1="69100" x2="11500" y2="69100"/>
                        <a14:foregroundMark x1="11400" y1="68700" x2="11400" y2="68700"/>
                        <a14:foregroundMark x1="17200" y1="64000" x2="17200" y2="64000"/>
                        <a14:foregroundMark x1="17300" y1="62800" x2="17300" y2="62800"/>
                        <a14:foregroundMark x1="2900" y1="59300" x2="92500" y2="63500"/>
                        <a14:foregroundMark x1="85000" y1="67600" x2="98700" y2="70100"/>
                        <a14:foregroundMark x1="1200" y1="56900" x2="98600" y2="5770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634" b="23183"/>
          <a:stretch/>
        </p:blipFill>
        <p:spPr>
          <a:xfrm>
            <a:off x="9440" y="4552950"/>
            <a:ext cx="7915360" cy="59055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24756" r="12712" b="22527"/>
          <a:stretch/>
        </p:blipFill>
        <p:spPr bwMode="auto">
          <a:xfrm>
            <a:off x="7926502" y="4095750"/>
            <a:ext cx="1074180" cy="108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438275"/>
            <a:ext cx="9144000" cy="2047875"/>
          </a:xfrm>
          <a:prstGeom prst="rect">
            <a:avLst/>
          </a:pr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57350"/>
            <a:ext cx="4373880" cy="160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86" y="4545821"/>
            <a:ext cx="2433195" cy="249172"/>
          </a:xfrm>
          <a:prstGeom prst="rect">
            <a:avLst/>
          </a:prstGeom>
        </p:spPr>
      </p:pic>
      <p:pic>
        <p:nvPicPr>
          <p:cNvPr id="10" name="Picture 2" descr="M:\Events\Convention\Annual Convention\HKConv15\Event Logo\HK_CH_S Logo_0315-01.png"/>
          <p:cNvPicPr>
            <a:picLocks noChangeAspect="1" noChangeArrowheads="1"/>
          </p:cNvPicPr>
          <p:nvPr/>
        </p:nvPicPr>
        <p:blipFill>
          <a:blip r:embed="rId7"/>
          <a:srcRect t="20181" b="19470"/>
          <a:stretch>
            <a:fillRect/>
          </a:stretch>
        </p:blipFill>
        <p:spPr bwMode="auto">
          <a:xfrm>
            <a:off x="7688142" y="3882306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642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ls-maic-presentation-slide-3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52600" y="1462415"/>
            <a:ext cx="57637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隆重介紹 </a:t>
            </a:r>
            <a:r>
              <a:rPr lang="en-US" sz="1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INTRODUCING </a:t>
            </a:r>
            <a:r>
              <a:rPr 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THE</a:t>
            </a:r>
          </a:p>
          <a:p>
            <a:pPr algn="ctr"/>
            <a:r>
              <a:rPr lang="en-US" altLang="zh-TW" sz="5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TLS</a:t>
            </a:r>
            <a:r>
              <a:rPr lang="zh-TW" altLang="en-US" sz="5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5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21 </a:t>
            </a:r>
            <a:r>
              <a:rPr lang="zh-TW" altLang="en-US" sz="5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天減重挑戰</a:t>
            </a:r>
            <a:endParaRPr lang="en-US" sz="5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TLS 21 DAY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CHALLENGE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  <a:p>
            <a:pPr algn="ctr"/>
            <a:r>
              <a:rPr lang="zh-TW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只需</a:t>
            </a:r>
            <a:r>
              <a:rPr lang="en-US" altLang="zh-TW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3</a:t>
            </a:r>
            <a:r>
              <a:rPr lang="zh-TW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星期，塑造全新的你</a:t>
            </a:r>
            <a:endParaRPr lang="en-US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REVEAL 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A NEW YOU IN JUST THREE WEEKS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409686" y="4683015"/>
            <a:ext cx="1159251" cy="406316"/>
            <a:chOff x="7409686" y="4683015"/>
            <a:chExt cx="1159251" cy="406316"/>
          </a:xfrm>
        </p:grpSpPr>
        <p:sp>
          <p:nvSpPr>
            <p:cNvPr id="6" name="TextBox 5"/>
            <p:cNvSpPr txBox="1"/>
            <p:nvPr/>
          </p:nvSpPr>
          <p:spPr>
            <a:xfrm>
              <a:off x="7516366" y="4683015"/>
              <a:ext cx="99297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rgbClr val="505A5D"/>
                  </a:solidFill>
                  <a:latin typeface="Calibri"/>
                  <a:ea typeface="Heiti TC Light"/>
                  <a:cs typeface="Calibri"/>
                </a:rPr>
                <a:t>#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FIND</a:t>
              </a:r>
              <a:r>
                <a:rPr lang="en-US" sz="1050" dirty="0" smtClean="0">
                  <a:solidFill>
                    <a:srgbClr val="505A5D"/>
                  </a:solidFill>
                  <a:latin typeface="Calibri"/>
                  <a:ea typeface="Heiti TC Light"/>
                  <a:cs typeface="Calibri"/>
                </a:rPr>
                <a:t>YOUR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FIT</a:t>
              </a:r>
              <a:endPara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09686" y="4835415"/>
              <a:ext cx="115925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rgbClr val="505A5D"/>
                  </a:solidFill>
                  <a:latin typeface="Calibri"/>
                  <a:ea typeface="Heiti TC Light"/>
                  <a:cs typeface="Calibri"/>
                </a:rPr>
                <a:t>#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TLS</a:t>
              </a:r>
              <a:r>
                <a:rPr lang="en-US" sz="1050" dirty="0" smtClean="0">
                  <a:solidFill>
                    <a:srgbClr val="505A5D"/>
                  </a:solidFill>
                  <a:latin typeface="Calibri"/>
                  <a:ea typeface="Heiti TC Light"/>
                  <a:cs typeface="Calibri"/>
                </a:rPr>
                <a:t>WEIGHT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LOSS</a:t>
              </a:r>
              <a:endPara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75532" y="4766835"/>
            <a:ext cx="18917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505A5D"/>
                </a:solidFill>
                <a:latin typeface="Calibri"/>
                <a:ea typeface="Heiti TC Light"/>
                <a:cs typeface="Calibri"/>
              </a:rPr>
              <a:t>START</a:t>
            </a:r>
            <a:r>
              <a:rPr lang="en-US" sz="105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 smtClean="0">
                <a:solidFill>
                  <a:srgbClr val="0AB6E9"/>
                </a:solidFill>
                <a:latin typeface="Calibri"/>
                <a:ea typeface="Heiti TC Light"/>
                <a:cs typeface="Calibri"/>
              </a:rPr>
              <a:t>LIVING</a:t>
            </a:r>
            <a:r>
              <a:rPr lang="en-US" sz="1050" dirty="0" smtClean="0">
                <a:solidFill>
                  <a:srgbClr val="69BCE9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>
                <a:solidFill>
                  <a:srgbClr val="505A5D"/>
                </a:solidFill>
                <a:latin typeface="Calibri"/>
                <a:ea typeface="Heiti TC Light"/>
                <a:cs typeface="Calibri"/>
              </a:rPr>
              <a:t>WITH </a:t>
            </a:r>
            <a:r>
              <a: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rPr>
              <a:t>TLS TODAY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62" y="290068"/>
            <a:ext cx="1689938" cy="6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2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091593"/>
            <a:ext cx="8620702" cy="20116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73831" y="971550"/>
            <a:ext cx="6004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4000" b="1" dirty="0" smtClean="0">
                <a:solidFill>
                  <a:srgbClr val="FFFFFF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TLS 21 DAY CHALLENGE</a:t>
            </a:r>
            <a:endParaRPr lang="en-US" sz="4000" b="1" dirty="0">
              <a:solidFill>
                <a:srgbClr val="FFFFFF"/>
              </a:solidFill>
              <a:effectLst>
                <a:glow rad="101600">
                  <a:srgbClr val="F79646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409686" y="4683015"/>
            <a:ext cx="1159251" cy="406316"/>
            <a:chOff x="7409686" y="4683015"/>
            <a:chExt cx="1159251" cy="406316"/>
          </a:xfrm>
        </p:grpSpPr>
        <p:sp>
          <p:nvSpPr>
            <p:cNvPr id="6" name="TextBox 5"/>
            <p:cNvSpPr txBox="1"/>
            <p:nvPr/>
          </p:nvSpPr>
          <p:spPr>
            <a:xfrm>
              <a:off x="7516366" y="4683015"/>
              <a:ext cx="99297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050" dirty="0" smtClean="0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#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FIND</a:t>
              </a:r>
              <a:r>
                <a:rPr lang="en-US" sz="1050" dirty="0" smtClean="0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YOUR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FIT</a:t>
              </a:r>
              <a:endPara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09686" y="4835415"/>
              <a:ext cx="115925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050" dirty="0" smtClean="0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#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TLS</a:t>
              </a:r>
              <a:r>
                <a:rPr lang="en-US" sz="1050" dirty="0" smtClean="0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WEIGHT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LOSS</a:t>
              </a:r>
              <a:endPara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5532" y="4766835"/>
            <a:ext cx="18917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05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START</a:t>
            </a:r>
            <a:r>
              <a:rPr lang="en-US" sz="105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 smtClean="0">
                <a:solidFill>
                  <a:srgbClr val="0AB6E9"/>
                </a:solidFill>
                <a:latin typeface="Calibri"/>
                <a:ea typeface="Heiti TC Light"/>
                <a:cs typeface="Calibri"/>
              </a:rPr>
              <a:t>LIVING</a:t>
            </a:r>
            <a:r>
              <a:rPr lang="en-US" sz="1050" dirty="0" smtClean="0">
                <a:solidFill>
                  <a:srgbClr val="69BCE9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>
                <a:solidFill>
                  <a:srgbClr val="FFFFFF"/>
                </a:solidFill>
                <a:latin typeface="Calibri"/>
                <a:ea typeface="Heiti TC Light"/>
                <a:cs typeface="Calibri"/>
              </a:rPr>
              <a:t>WITH</a:t>
            </a:r>
            <a:r>
              <a:rPr lang="en-US" sz="105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rPr>
              <a:t>TLS TODAY</a:t>
            </a:r>
          </a:p>
        </p:txBody>
      </p:sp>
      <p:sp>
        <p:nvSpPr>
          <p:cNvPr id="9" name="Rectangle 8"/>
          <p:cNvSpPr/>
          <p:nvPr/>
        </p:nvSpPr>
        <p:spPr>
          <a:xfrm>
            <a:off x="272992" y="255795"/>
            <a:ext cx="2289868" cy="6858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1" y="441831"/>
            <a:ext cx="1596684" cy="341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96397" y="4073664"/>
            <a:ext cx="2627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TW" altLang="en-US" sz="2000" b="1" dirty="0">
                <a:solidFill>
                  <a:srgbClr val="DDDEDD"/>
                </a:solidFill>
                <a:latin typeface="Calibri"/>
                <a:ea typeface="Heiti TC Light"/>
                <a:cs typeface="Calibri"/>
              </a:rPr>
              <a:t>第一階</a:t>
            </a:r>
            <a:r>
              <a:rPr lang="zh-TW" altLang="en-US" sz="2000" b="1" dirty="0" smtClean="0">
                <a:solidFill>
                  <a:srgbClr val="DDDEDD"/>
                </a:solidFill>
                <a:latin typeface="Calibri"/>
                <a:ea typeface="Heiti TC Light"/>
                <a:cs typeface="Calibri"/>
              </a:rPr>
              <a:t>段 </a:t>
            </a:r>
            <a:r>
              <a:rPr lang="en-US" altLang="zh-TW" sz="2000" b="1" dirty="0" smtClean="0">
                <a:solidFill>
                  <a:srgbClr val="DDDEDD"/>
                </a:solidFill>
                <a:latin typeface="Calibri"/>
                <a:ea typeface="Heiti TC Light"/>
                <a:cs typeface="Calibri"/>
              </a:rPr>
              <a:t>– </a:t>
            </a:r>
            <a:r>
              <a:rPr lang="zh-TW" altLang="en-US" sz="2000" b="1" dirty="0" smtClean="0">
                <a:solidFill>
                  <a:srgbClr val="DDDEDD"/>
                </a:solidFill>
                <a:latin typeface="Calibri"/>
                <a:ea typeface="Heiti TC Light"/>
                <a:cs typeface="Calibri"/>
              </a:rPr>
              <a:t>淨</a:t>
            </a:r>
            <a:r>
              <a:rPr lang="zh-TW" altLang="en-US" sz="2000" b="1" dirty="0">
                <a:solidFill>
                  <a:srgbClr val="DDDEDD"/>
                </a:solidFill>
                <a:latin typeface="Calibri"/>
                <a:ea typeface="Heiti TC Light"/>
                <a:cs typeface="Calibri"/>
              </a:rPr>
              <a:t>化排毒</a:t>
            </a:r>
            <a:endParaRPr lang="en-US" sz="2000" dirty="0">
              <a:solidFill>
                <a:srgbClr val="DDDEDD"/>
              </a:solidFill>
              <a:latin typeface="Calibri"/>
              <a:ea typeface="Heiti TC Light"/>
              <a:cs typeface="Calibri"/>
            </a:endParaRPr>
          </a:p>
          <a:p>
            <a:pPr algn="ctr" defTabSz="457200"/>
            <a:r>
              <a:rPr lang="zh-TW" altLang="en-US" sz="2000" b="1" dirty="0">
                <a:solidFill>
                  <a:srgbClr val="DDDEDD"/>
                </a:solidFill>
                <a:latin typeface="Calibri"/>
                <a:ea typeface="Heiti TC Light"/>
                <a:cs typeface="Calibri"/>
              </a:rPr>
              <a:t>第</a:t>
            </a:r>
            <a:r>
              <a:rPr lang="en-US" sz="2000" b="1" dirty="0">
                <a:solidFill>
                  <a:srgbClr val="DDDEDD"/>
                </a:solidFill>
                <a:latin typeface="Calibri"/>
                <a:ea typeface="Heiti TC Light"/>
                <a:cs typeface="Calibri"/>
              </a:rPr>
              <a:t>1</a:t>
            </a:r>
            <a:r>
              <a:rPr lang="en-US" altLang="zh-TW" sz="2000" b="1" dirty="0">
                <a:solidFill>
                  <a:srgbClr val="DDDEDD"/>
                </a:solidFill>
                <a:latin typeface="Calibri"/>
                <a:ea typeface="Heiti TC Light"/>
                <a:cs typeface="Calibri"/>
              </a:rPr>
              <a:t>–</a:t>
            </a:r>
            <a:r>
              <a:rPr lang="en-US" sz="2000" b="1" dirty="0">
                <a:solidFill>
                  <a:srgbClr val="DDDEDD"/>
                </a:solidFill>
                <a:latin typeface="Calibri"/>
                <a:ea typeface="Heiti TC Light"/>
                <a:cs typeface="Calibri"/>
              </a:rPr>
              <a:t>7</a:t>
            </a:r>
            <a:r>
              <a:rPr lang="zh-TW" altLang="en-US" sz="2000" b="1" dirty="0">
                <a:solidFill>
                  <a:srgbClr val="DDDEDD"/>
                </a:solidFill>
                <a:latin typeface="Calibri"/>
                <a:ea typeface="Heiti TC Light"/>
                <a:cs typeface="Calibri"/>
              </a:rPr>
              <a:t>日</a:t>
            </a:r>
            <a:endParaRPr lang="en-US" sz="2000" b="1" dirty="0" smtClean="0">
              <a:solidFill>
                <a:srgbClr val="139FC9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32883" y="4084626"/>
            <a:ext cx="3009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TW" altLang="en-US" sz="2000" b="1" dirty="0">
                <a:solidFill>
                  <a:srgbClr val="DDDEDD"/>
                </a:solidFill>
                <a:latin typeface="Calibri"/>
                <a:ea typeface="Heiti TC Light"/>
                <a:cs typeface="Calibri"/>
              </a:rPr>
              <a:t>第二階</a:t>
            </a:r>
            <a:r>
              <a:rPr lang="zh-TW" altLang="en-US" sz="2000" b="1" dirty="0" smtClean="0">
                <a:solidFill>
                  <a:srgbClr val="DDDEDD"/>
                </a:solidFill>
                <a:latin typeface="Calibri"/>
                <a:ea typeface="Heiti TC Light"/>
                <a:cs typeface="Calibri"/>
              </a:rPr>
              <a:t>段 </a:t>
            </a:r>
            <a:r>
              <a:rPr lang="en-US" altLang="zh-TW" sz="2000" b="1" dirty="0" smtClean="0">
                <a:solidFill>
                  <a:srgbClr val="DDDEDD"/>
                </a:solidFill>
                <a:latin typeface="Calibri"/>
                <a:ea typeface="Heiti TC Light"/>
                <a:cs typeface="Calibri"/>
              </a:rPr>
              <a:t>– </a:t>
            </a:r>
            <a:r>
              <a:rPr lang="zh-TW" altLang="en-US" sz="2000" b="1" dirty="0" smtClean="0">
                <a:solidFill>
                  <a:srgbClr val="DDDEDD"/>
                </a:solidFill>
                <a:latin typeface="Calibri"/>
                <a:ea typeface="Heiti TC Light"/>
                <a:cs typeface="Calibri"/>
              </a:rPr>
              <a:t>燃</a:t>
            </a:r>
            <a:r>
              <a:rPr lang="zh-TW" altLang="en-US" sz="2000" b="1" dirty="0">
                <a:solidFill>
                  <a:srgbClr val="DDDEDD"/>
                </a:solidFill>
                <a:latin typeface="Calibri"/>
                <a:ea typeface="Heiti TC Light"/>
                <a:cs typeface="Calibri"/>
              </a:rPr>
              <a:t>燒脂肪</a:t>
            </a:r>
            <a:endParaRPr lang="en-US" sz="2000" dirty="0">
              <a:solidFill>
                <a:srgbClr val="DDDEDD"/>
              </a:solidFill>
              <a:latin typeface="Calibri"/>
              <a:ea typeface="Heiti TC Light"/>
              <a:cs typeface="Calibri"/>
            </a:endParaRPr>
          </a:p>
          <a:p>
            <a:pPr algn="ctr" defTabSz="457200"/>
            <a:r>
              <a:rPr lang="zh-TW" altLang="en-US" sz="2000" b="1" dirty="0">
                <a:solidFill>
                  <a:srgbClr val="DDDEDD"/>
                </a:solidFill>
                <a:latin typeface="Calibri"/>
                <a:ea typeface="Heiti TC Light"/>
                <a:cs typeface="Calibri"/>
              </a:rPr>
              <a:t>第</a:t>
            </a:r>
            <a:r>
              <a:rPr lang="en-US" sz="2000" b="1" dirty="0">
                <a:solidFill>
                  <a:srgbClr val="DDDEDD"/>
                </a:solidFill>
                <a:latin typeface="Calibri"/>
                <a:ea typeface="Heiti TC Light"/>
                <a:cs typeface="Calibri"/>
              </a:rPr>
              <a:t>8</a:t>
            </a:r>
            <a:r>
              <a:rPr lang="en-US" altLang="zh-TW" sz="2000" b="1" dirty="0">
                <a:solidFill>
                  <a:srgbClr val="DDDEDD"/>
                </a:solidFill>
                <a:latin typeface="Calibri"/>
                <a:ea typeface="Heiti TC Light"/>
                <a:cs typeface="Calibri"/>
              </a:rPr>
              <a:t>–</a:t>
            </a:r>
            <a:r>
              <a:rPr lang="en-US" sz="2000" b="1" dirty="0">
                <a:solidFill>
                  <a:srgbClr val="DDDEDD"/>
                </a:solidFill>
                <a:latin typeface="Calibri"/>
                <a:ea typeface="Heiti TC Light"/>
                <a:cs typeface="Calibri"/>
              </a:rPr>
              <a:t>21</a:t>
            </a:r>
            <a:r>
              <a:rPr lang="zh-TW" altLang="en-US" sz="2000" b="1" dirty="0">
                <a:solidFill>
                  <a:srgbClr val="DDDEDD"/>
                </a:solidFill>
                <a:latin typeface="Calibri"/>
                <a:ea typeface="Heiti TC Light"/>
                <a:cs typeface="Calibri"/>
              </a:rPr>
              <a:t>日</a:t>
            </a:r>
            <a:endParaRPr lang="en-US" sz="2000" b="1" dirty="0" smtClean="0">
              <a:solidFill>
                <a:srgbClr val="139FC9"/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502926" y="1581150"/>
            <a:ext cx="4355074" cy="400110"/>
            <a:chOff x="-19382" y="2885224"/>
            <a:chExt cx="3842812" cy="288990"/>
          </a:xfrm>
        </p:grpSpPr>
        <p:sp>
          <p:nvSpPr>
            <p:cNvPr id="15" name="Pentagon 14"/>
            <p:cNvSpPr/>
            <p:nvPr/>
          </p:nvSpPr>
          <p:spPr>
            <a:xfrm>
              <a:off x="-19382" y="2940262"/>
              <a:ext cx="3842812" cy="211719"/>
            </a:xfrm>
            <a:prstGeom prst="homePlat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2400" i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Heiti TC Light"/>
                  <a:cs typeface="Calibri"/>
                </a:rPr>
                <a:t>   </a:t>
              </a:r>
              <a:r>
                <a:rPr lang="en-US" sz="2400" i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Heiti TC Light"/>
                  <a:cs typeface="Calibri"/>
                </a:rPr>
                <a:t>COMING SOON</a:t>
              </a:r>
              <a:endParaRPr lang="en-US" sz="2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392894" y="2885224"/>
              <a:ext cx="1096765" cy="2889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i="1" dirty="0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即</a:t>
              </a:r>
              <a:r>
                <a:rPr lang="zh-TW" altLang="en-US" sz="2000" i="1" dirty="0" smtClean="0">
                  <a:solidFill>
                    <a:srgbClr val="FFFFFF"/>
                  </a:solidFill>
                  <a:latin typeface="Calibri"/>
                  <a:ea typeface="Heiti TC Light"/>
                  <a:cs typeface="Calibri"/>
                </a:rPr>
                <a:t>將登場</a:t>
              </a:r>
              <a:endParaRPr lang="en-US" i="1" dirty="0">
                <a:solidFill>
                  <a:srgbClr val="FFFFFF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52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905000" y="1439145"/>
            <a:ext cx="5350766" cy="2676768"/>
            <a:chOff x="-1143001" y="-388464"/>
            <a:chExt cx="5350766" cy="267676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3001" y="-388464"/>
              <a:ext cx="2690801" cy="2676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999" y="-388464"/>
              <a:ext cx="2683766" cy="2676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5301145" cy="262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187" y="-19050"/>
            <a:ext cx="5301145" cy="265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5301145" cy="264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571750"/>
            <a:ext cx="5257799" cy="262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11" y="958928"/>
            <a:ext cx="6588089" cy="328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08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84" y="427832"/>
            <a:ext cx="1596684" cy="341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7409686" y="4683015"/>
            <a:ext cx="1159251" cy="406316"/>
            <a:chOff x="7409686" y="4683015"/>
            <a:chExt cx="1159251" cy="406316"/>
          </a:xfrm>
        </p:grpSpPr>
        <p:sp>
          <p:nvSpPr>
            <p:cNvPr id="6" name="TextBox 5"/>
            <p:cNvSpPr txBox="1"/>
            <p:nvPr/>
          </p:nvSpPr>
          <p:spPr>
            <a:xfrm>
              <a:off x="7516366" y="4683015"/>
              <a:ext cx="99297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05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#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FIND</a:t>
              </a:r>
              <a:r>
                <a:rPr lang="en-US" sz="105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YOUR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FIT</a:t>
              </a:r>
              <a:endPara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09686" y="4835415"/>
              <a:ext cx="115925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05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#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TLS</a:t>
              </a:r>
              <a:r>
                <a:rPr lang="en-US" sz="105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WEIGHT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LOSS</a:t>
              </a:r>
              <a:endPara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5532" y="4766835"/>
            <a:ext cx="18917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05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START</a:t>
            </a:r>
            <a:r>
              <a:rPr lang="en-US" sz="105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 smtClean="0">
                <a:solidFill>
                  <a:srgbClr val="0AB6E9"/>
                </a:solidFill>
                <a:latin typeface="Calibri"/>
                <a:ea typeface="Heiti TC Light"/>
                <a:cs typeface="Calibri"/>
              </a:rPr>
              <a:t>LIVING</a:t>
            </a:r>
            <a:r>
              <a:rPr lang="en-US" sz="105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WITH </a:t>
            </a:r>
            <a:r>
              <a: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rPr>
              <a:t>TLS TODAY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56483" y="4600010"/>
            <a:ext cx="326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D</a:t>
            </a:r>
            <a:endParaRPr lang="en-US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266950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9</a:t>
            </a:r>
            <a:r>
              <a:rPr lang="zh-TW" altLang="en-US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月</a:t>
            </a:r>
            <a:r>
              <a:rPr lang="en-US" altLang="zh-TW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17</a:t>
            </a:r>
            <a:r>
              <a:rPr lang="zh-TW" altLang="en-US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日晚上</a:t>
            </a:r>
            <a:r>
              <a:rPr lang="en-US" altLang="zh-TW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8</a:t>
            </a:r>
            <a:r>
              <a:rPr lang="zh-TW" altLang="en-US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點至</a:t>
            </a:r>
            <a:r>
              <a:rPr lang="en-US" altLang="zh-TW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10</a:t>
            </a:r>
            <a:r>
              <a:rPr lang="zh-TW" altLang="en-US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點 </a:t>
            </a:r>
            <a:endParaRPr lang="en-US" altLang="zh-TW" sz="2800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altLang="zh-TW" sz="24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September 17, 8 -10</a:t>
            </a:r>
            <a:r>
              <a:rPr lang="zh-TW" altLang="en-US" sz="24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pm</a:t>
            </a:r>
            <a:endParaRPr lang="en-US" altLang="zh-TW" sz="2400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altLang="zh-TW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10</a:t>
            </a:r>
            <a:r>
              <a:rPr lang="zh-TW" altLang="en-US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月</a:t>
            </a:r>
            <a:r>
              <a:rPr lang="en-US" altLang="zh-TW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10</a:t>
            </a:r>
            <a:r>
              <a:rPr lang="zh-TW" altLang="en-US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日下午</a:t>
            </a:r>
            <a:r>
              <a:rPr lang="en-US" altLang="zh-TW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3</a:t>
            </a:r>
            <a:r>
              <a:rPr lang="zh-TW" altLang="en-US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點至</a:t>
            </a:r>
            <a:r>
              <a:rPr lang="en-US" altLang="zh-TW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5</a:t>
            </a:r>
            <a:r>
              <a:rPr lang="zh-TW" altLang="en-US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點  </a:t>
            </a:r>
            <a:endParaRPr lang="en-US" altLang="zh-TW" sz="2800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altLang="zh-TW" sz="24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October</a:t>
            </a:r>
            <a:r>
              <a:rPr lang="zh-TW" altLang="en-US" sz="24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10, 3 – 5pm</a:t>
            </a:r>
            <a:endParaRPr lang="en-US" sz="24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389043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密切留意</a:t>
            </a:r>
            <a:r>
              <a:rPr lang="zh-TW" altLang="en-US" sz="32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更多資訊</a:t>
            </a:r>
            <a:endParaRPr lang="en-US" altLang="zh-TW" sz="3200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sz="24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For more information</a:t>
            </a:r>
            <a:endParaRPr lang="en-US" sz="24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185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 flipV="1">
            <a:off x="3352800" y="2114550"/>
            <a:ext cx="0" cy="762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7409686" y="4683015"/>
            <a:ext cx="1159251" cy="406316"/>
            <a:chOff x="7409686" y="4683015"/>
            <a:chExt cx="1159251" cy="406316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99297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rgbClr val="404040"/>
                  </a:solidFill>
                  <a:latin typeface="Calibri"/>
                  <a:ea typeface="Heiti TC Light"/>
                  <a:cs typeface="Calibri"/>
                </a:rPr>
                <a:t>#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FIND</a:t>
              </a:r>
              <a:r>
                <a:rPr lang="en-US" sz="1050" dirty="0" smtClean="0">
                  <a:solidFill>
                    <a:srgbClr val="404040"/>
                  </a:solidFill>
                  <a:latin typeface="Calibri"/>
                  <a:ea typeface="Heiti TC Light"/>
                  <a:cs typeface="Calibri"/>
                </a:rPr>
                <a:t>YOUR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FIT</a:t>
              </a:r>
              <a:endPara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15925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rgbClr val="404040"/>
                  </a:solidFill>
                  <a:latin typeface="Calibri"/>
                  <a:ea typeface="Heiti TC Light"/>
                  <a:cs typeface="Calibri"/>
                </a:rPr>
                <a:t>#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TLS</a:t>
              </a:r>
              <a:r>
                <a:rPr lang="en-US" sz="105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WEIGHT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LOSS</a:t>
              </a:r>
              <a:endPara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532" y="4766835"/>
            <a:ext cx="18917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404040"/>
                </a:solidFill>
                <a:latin typeface="Calibri"/>
                <a:ea typeface="Heiti TC Light"/>
                <a:cs typeface="Calibri"/>
              </a:rPr>
              <a:t>START</a:t>
            </a:r>
            <a:r>
              <a:rPr lang="en-US" sz="105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 smtClean="0">
                <a:solidFill>
                  <a:srgbClr val="0AB6E9"/>
                </a:solidFill>
                <a:latin typeface="Calibri"/>
                <a:ea typeface="Heiti TC Light"/>
                <a:cs typeface="Calibri"/>
              </a:rPr>
              <a:t>LIVING</a:t>
            </a:r>
            <a:r>
              <a:rPr lang="en-US" sz="1050" dirty="0" smtClean="0">
                <a:solidFill>
                  <a:srgbClr val="69BCE9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>
                <a:solidFill>
                  <a:srgbClr val="404040"/>
                </a:solidFill>
                <a:latin typeface="Calibri"/>
                <a:ea typeface="Heiti TC Light"/>
                <a:cs typeface="Calibri"/>
              </a:rPr>
              <a:t>WITH</a:t>
            </a:r>
            <a:r>
              <a:rPr lang="en-US" sz="105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rPr>
              <a:t>TLS TODAY</a:t>
            </a:r>
          </a:p>
        </p:txBody>
      </p:sp>
      <p:sp>
        <p:nvSpPr>
          <p:cNvPr id="8" name="Rectangle 7"/>
          <p:cNvSpPr/>
          <p:nvPr/>
        </p:nvSpPr>
        <p:spPr>
          <a:xfrm>
            <a:off x="3425132" y="255795"/>
            <a:ext cx="2289868" cy="6858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729" y="4416279"/>
            <a:ext cx="3211411" cy="4145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202" y="290068"/>
            <a:ext cx="1689938" cy="61827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609600" y="2876550"/>
            <a:ext cx="7960981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600199" y="2120900"/>
            <a:ext cx="0" cy="762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95400" y="2876550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2010</a:t>
            </a:r>
            <a:endParaRPr lang="en-US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16" name="Picture 29" descr="TransBack1"/>
          <p:cNvPicPr>
            <a:picLocks noChangeAspect="1" noChangeArrowheads="1"/>
          </p:cNvPicPr>
          <p:nvPr/>
        </p:nvPicPr>
        <p:blipFill rotWithShape="1">
          <a:blip r:embed="rId5" cstate="print"/>
          <a:srcRect l="24281" b="32238"/>
          <a:stretch/>
        </p:blipFill>
        <p:spPr bwMode="auto">
          <a:xfrm>
            <a:off x="740655" y="966996"/>
            <a:ext cx="1719089" cy="115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943600" y="242953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  <a:latin typeface="Calibri"/>
                <a:ea typeface="Heiti TC Light"/>
                <a:cs typeface="Calibri"/>
              </a:rPr>
              <a:t>2015</a:t>
            </a:r>
            <a:endParaRPr lang="en-US" sz="2800" b="1" dirty="0">
              <a:solidFill>
                <a:srgbClr val="FF0000"/>
              </a:solidFill>
              <a:latin typeface="Calibri"/>
              <a:ea typeface="Heiti TC Light"/>
              <a:cs typeface="Calibri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200400" y="2876550"/>
            <a:ext cx="0" cy="762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638550"/>
            <a:ext cx="1569724" cy="5742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5601" y="1529775"/>
            <a:ext cx="2057399" cy="58477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授證教練</a:t>
            </a:r>
            <a:endParaRPr lang="en-US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sz="1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 Certified Coach</a:t>
            </a:r>
            <a:endParaRPr lang="en-US" sz="14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43200" y="2495550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2012</a:t>
            </a:r>
            <a:endParaRPr lang="en-US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19600" y="3638550"/>
            <a:ext cx="2590800" cy="58477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健康生活纖營比賽</a:t>
            </a:r>
            <a:endParaRPr lang="en-US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sz="1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 Find you Fit Challenge</a:t>
            </a:r>
            <a:endParaRPr lang="en-US" sz="14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14800" y="2495550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2013</a:t>
            </a:r>
            <a:endParaRPr lang="en-US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6838440" y="2107625"/>
            <a:ext cx="0" cy="762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81241" y="1522850"/>
            <a:ext cx="1924560" cy="584776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授證訓練員</a:t>
            </a:r>
            <a:endParaRPr lang="en-US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sz="1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 Certified Trainer</a:t>
            </a:r>
            <a:endParaRPr lang="en-US" sz="14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4495800" y="2876550"/>
            <a:ext cx="0" cy="762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99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2992" y="255795"/>
            <a:ext cx="2289868" cy="6858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62" y="290068"/>
            <a:ext cx="1689938" cy="6182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5901" y="133350"/>
            <a:ext cx="7810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US" sz="4000" b="1" dirty="0" smtClean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zh-TW" altLang="en-US" sz="40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latin typeface="Calibri"/>
                <a:ea typeface="Heiti TC Light"/>
                <a:cs typeface="Calibri"/>
              </a:rPr>
              <a:t>授證訓練員</a:t>
            </a:r>
            <a:endParaRPr lang="en-US" sz="4000" b="1" dirty="0">
              <a:solidFill>
                <a:prstClr val="black">
                  <a:lumMod val="95000"/>
                  <a:lumOff val="5000"/>
                  <a:alpha val="65000"/>
                </a:prstClr>
              </a:solid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sz="32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latin typeface="Calibri"/>
                <a:ea typeface="Heiti TC Light"/>
                <a:cs typeface="Calibri"/>
              </a:rPr>
              <a:t>TLS® Certified Trainer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04949"/>
            <a:ext cx="2421574" cy="30860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504950"/>
            <a:ext cx="2057400" cy="3086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88" y="1511300"/>
            <a:ext cx="2309812" cy="3079749"/>
          </a:xfrm>
          <a:prstGeom prst="rect">
            <a:avLst/>
          </a:prstGeom>
        </p:spPr>
      </p:pic>
      <p:sp>
        <p:nvSpPr>
          <p:cNvPr id="12" name="Pentagon 11"/>
          <p:cNvSpPr/>
          <p:nvPr/>
        </p:nvSpPr>
        <p:spPr>
          <a:xfrm flipH="1">
            <a:off x="3962400" y="4256015"/>
            <a:ext cx="1828422" cy="601735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TW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Helen Lin &amp; Luk Ka Wai </a:t>
            </a:r>
            <a:endParaRPr lang="en-US" altLang="zh-TW" sz="24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Pentagon 12"/>
          <p:cNvSpPr/>
          <p:nvPr/>
        </p:nvSpPr>
        <p:spPr>
          <a:xfrm flipH="1">
            <a:off x="7010400" y="4256015"/>
            <a:ext cx="1828422" cy="449335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TW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Maggie Su</a:t>
            </a:r>
            <a:endParaRPr lang="en-US" altLang="zh-TW" sz="24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" name="Pentagon 13"/>
          <p:cNvSpPr/>
          <p:nvPr/>
        </p:nvSpPr>
        <p:spPr>
          <a:xfrm flipH="1">
            <a:off x="1295400" y="4256015"/>
            <a:ext cx="1828422" cy="449335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TW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Calvin </a:t>
            </a:r>
            <a:r>
              <a:rPr lang="en-US" altLang="zh-TW" sz="2400" b="1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Ip</a:t>
            </a:r>
            <a:endParaRPr lang="en-US" altLang="zh-TW" sz="24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762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700" b="77000" l="0" r="100000">
                        <a14:foregroundMark x1="11500" y1="69100" x2="11500" y2="69100"/>
                        <a14:foregroundMark x1="11400" y1="68700" x2="11400" y2="68700"/>
                        <a14:foregroundMark x1="17200" y1="64000" x2="17200" y2="64000"/>
                        <a14:foregroundMark x1="17300" y1="62800" x2="17300" y2="62800"/>
                        <a14:foregroundMark x1="2900" y1="59300" x2="92500" y2="63500"/>
                        <a14:foregroundMark x1="85000" y1="67600" x2="98700" y2="70100"/>
                        <a14:foregroundMark x1="1200" y1="56900" x2="98600" y2="5770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634" b="23183"/>
          <a:stretch/>
        </p:blipFill>
        <p:spPr>
          <a:xfrm>
            <a:off x="9441" y="3906982"/>
            <a:ext cx="9134560" cy="123651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0" y="1632978"/>
            <a:ext cx="5791200" cy="857250"/>
          </a:xfrm>
        </p:spPr>
        <p:txBody>
          <a:bodyPr>
            <a:noAutofit/>
          </a:bodyPr>
          <a:lstStyle/>
          <a:p>
            <a:r>
              <a:rPr lang="en-US" altLang="zh-TW" sz="3600" b="1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2015 </a:t>
            </a:r>
            <a:r>
              <a:rPr lang="zh-TW" altLang="en-US" sz="3600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美安香港成功領袖會議</a:t>
            </a:r>
          </a:p>
        </p:txBody>
      </p:sp>
      <p:sp>
        <p:nvSpPr>
          <p:cNvPr id="4" name="Rectangle 3"/>
          <p:cNvSpPr/>
          <p:nvPr/>
        </p:nvSpPr>
        <p:spPr>
          <a:xfrm>
            <a:off x="3117043" y="2343150"/>
            <a:ext cx="5582774" cy="55399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3000" b="1" dirty="0">
                <a:solidFill>
                  <a:srgbClr val="0099CC"/>
                </a:solidFill>
                <a:latin typeface="Calibri"/>
                <a:ea typeface="Heiti TC Light"/>
                <a:cs typeface="Calibri"/>
              </a:rPr>
              <a:t>MHK Leadership Conference 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9" b="17701"/>
          <a:stretch/>
        </p:blipFill>
        <p:spPr>
          <a:xfrm>
            <a:off x="0" y="1052280"/>
            <a:ext cx="3470030" cy="288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6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422" y="2446780"/>
            <a:ext cx="1910378" cy="1267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158723"/>
            <a:ext cx="1964268" cy="1473201"/>
          </a:xfrm>
          <a:prstGeom prst="rect">
            <a:avLst/>
          </a:prstGeom>
        </p:spPr>
      </p:pic>
      <p:pic>
        <p:nvPicPr>
          <p:cNvPr id="4102" name="Picture 6" descr="http://st1.health.india.com/wp-content/uploads/2013/12/Fad-di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58723"/>
            <a:ext cx="2209280" cy="147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336050"/>
            <a:ext cx="1998775" cy="1499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336051"/>
            <a:ext cx="2209642" cy="1497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7" y="1336050"/>
            <a:ext cx="2210163" cy="1473903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" b="83982"/>
          <a:stretch/>
        </p:blipFill>
        <p:spPr bwMode="auto">
          <a:xfrm>
            <a:off x="1" y="-19050"/>
            <a:ext cx="9143999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75532" y="4766835"/>
            <a:ext cx="18917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404040"/>
                </a:solidFill>
                <a:latin typeface="Calibri"/>
                <a:ea typeface="Heiti TC Light"/>
                <a:cs typeface="Calibri"/>
              </a:rPr>
              <a:t>START</a:t>
            </a:r>
            <a:r>
              <a:rPr lang="en-US" sz="105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 smtClean="0">
                <a:solidFill>
                  <a:srgbClr val="0AB6E9"/>
                </a:solidFill>
                <a:latin typeface="Calibri"/>
                <a:ea typeface="Heiti TC Light"/>
                <a:cs typeface="Calibri"/>
              </a:rPr>
              <a:t>LIVING</a:t>
            </a:r>
            <a:r>
              <a:rPr lang="en-US" sz="1050" dirty="0" smtClean="0">
                <a:solidFill>
                  <a:srgbClr val="69BCE9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>
                <a:solidFill>
                  <a:srgbClr val="404040"/>
                </a:solidFill>
                <a:latin typeface="Calibri"/>
                <a:ea typeface="Heiti TC Light"/>
                <a:cs typeface="Calibri"/>
              </a:rPr>
              <a:t>WITH</a:t>
            </a:r>
            <a:r>
              <a:rPr lang="en-US" sz="105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rPr>
              <a:t>TLS TODAY</a:t>
            </a:r>
          </a:p>
        </p:txBody>
      </p:sp>
      <p:pic>
        <p:nvPicPr>
          <p:cNvPr id="4098" name="Picture 2" descr="http://assets.kitchendaily.com/styles/large/s3/field/image/7-fad-die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57550"/>
            <a:ext cx="2416151" cy="124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7409686" y="4683015"/>
            <a:ext cx="1159251" cy="406316"/>
            <a:chOff x="7409686" y="4683015"/>
            <a:chExt cx="1159251" cy="406316"/>
          </a:xfrm>
        </p:grpSpPr>
        <p:sp>
          <p:nvSpPr>
            <p:cNvPr id="22" name="TextBox 21"/>
            <p:cNvSpPr txBox="1"/>
            <p:nvPr/>
          </p:nvSpPr>
          <p:spPr>
            <a:xfrm>
              <a:off x="7516366" y="4683015"/>
              <a:ext cx="99297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rgbClr val="404040"/>
                  </a:solidFill>
                  <a:latin typeface="Calibri"/>
                  <a:ea typeface="Heiti TC Light"/>
                  <a:cs typeface="Calibri"/>
                </a:rPr>
                <a:t>#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FIND</a:t>
              </a:r>
              <a:r>
                <a:rPr lang="en-US" sz="1050" dirty="0" smtClean="0">
                  <a:solidFill>
                    <a:srgbClr val="404040"/>
                  </a:solidFill>
                  <a:latin typeface="Calibri"/>
                  <a:ea typeface="Heiti TC Light"/>
                  <a:cs typeface="Calibri"/>
                </a:rPr>
                <a:t>YOUR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FIT</a:t>
              </a:r>
              <a:endPara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409686" y="4835415"/>
              <a:ext cx="115925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rgbClr val="404040"/>
                  </a:solidFill>
                  <a:latin typeface="Calibri"/>
                  <a:ea typeface="Heiti TC Light"/>
                  <a:cs typeface="Calibri"/>
                </a:rPr>
                <a:t>#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TL</a:t>
              </a:r>
              <a:r>
                <a:rPr lang="en-US" sz="1050" dirty="0" smtClean="0">
                  <a:solidFill>
                    <a:prstClr val="white">
                      <a:lumMod val="65000"/>
                    </a:prstClr>
                  </a:solidFill>
                  <a:latin typeface="Calibri"/>
                  <a:ea typeface="Heiti TC Light"/>
                  <a:cs typeface="Calibri"/>
                </a:rPr>
                <a:t>S</a:t>
              </a:r>
              <a:r>
                <a:rPr lang="en-US" sz="105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WEIGHT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LOSS</a:t>
              </a:r>
              <a:endPara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14400" y="-1905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減</a:t>
            </a:r>
            <a:r>
              <a:rPr lang="zh-TW" altLang="en-US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肥市場是不停變化及增長</a:t>
            </a:r>
            <a:r>
              <a:rPr lang="en-US" altLang="zh-TW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</a:t>
            </a:r>
          </a:p>
          <a:p>
            <a:r>
              <a:rPr lang="en-US" sz="24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The </a:t>
            </a:r>
            <a:r>
              <a:rPr lang="en-US" sz="24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Weight Loss </a:t>
            </a:r>
            <a:r>
              <a:rPr lang="en-US" sz="24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Market </a:t>
            </a:r>
            <a:r>
              <a:rPr lang="en-US" sz="24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is a moving </a:t>
            </a:r>
            <a:r>
              <a:rPr lang="en-US" sz="2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target</a:t>
            </a:r>
            <a:endParaRPr lang="en-US" sz="28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19" name="Picture 2" descr="http://thepoliticalcarnival.net/wp-content/uploads/2011/07/bullsey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29" y="1646411"/>
            <a:ext cx="1259571" cy="118872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51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28 0.1392 C 0.18334 0.11914 0.30348 0.14476 0.41841 0.1497 C 0.45625 0.15494 0.49445 0.16513 0.53247 0.16729 C 0.5632 0.16914 0.61494 0.16976 0.64098 0.17037 C 0.64757 0.17099 0.65434 0.17099 0.66094 0.17192 C 0.6632 0.17223 0.66546 0.17408 0.66771 0.1747 C 0.67344 0.17624 0.68507 0.17778 0.68507 0.17809 C 0.69375 0.1821 0.70209 0.18334 0.71094 0.18673 C 0.71459 0.18611 0.71997 0.19074 0.72188 0.18519 C 0.72344 0.18056 0.71615 0.18179 0.71355 0.17932 C 0.70452 0.17037 0.69636 0.15618 0.68594 0.15247 C 0.68091 0.14352 0.67657 0.13241 0.67101 0.12439 C 0.64809 0.09229 0.62362 0.06451 0.59844 0.03858 C 0.59514 0.03519 0.59306 0.02655 0.59011 0.02223 C 0.58264 0.01142 0.57605 0.00031 0.56841 -0.01049 C 0.55851 -0.02438 0.54914 -0.03981 0.53907 -0.05339 C 0.53664 -0.05679 0.53334 -0.05864 0.53056 -0.06234 C 0.51928 -0.0787 0.52778 -0.07345 0.52014 -0.07716 C 0.46146 -0.075 0.40539 -0.0716 0.34757 -0.06666 C 0.33577 -0.05617 0.32344 -0.05123 0.31094 -0.04444 C 0.29705 -0.03672 0.28351 -0.02716 0.26928 -0.02068 C 0.2632 -0.0145 0.25625 -0.00586 0.24931 -0.00154 C 0.25139 0.07439 0.24723 -0.02006 0.25678 0.06667 C 0.2632 0.12562 0.26268 0.19074 0.27518 0.24723 C 0.27778 0.275 0.28195 0.30216 0.28351 0.33025 C 0.28525 0.35834 0.28629 0.38673 0.28855 0.41482 C 0.28907 0.43087 0.29011 0.44599 0.29098 0.46204 C 0.30105 0.43766 0.32275 0.425 0.33768 0.41173 C 0.3691 0.38365 0.40174 0.35834 0.42848 0.31698 C 0.44549 0.29074 0.46181 0.26235 0.47934 0.23704 C 0.48681 0.22624 0.49428 0.21451 0.50226 0.20587 C 0.50573 0.20247 0.51181 0.19537 0.51181 0.19568 C 0.50417 0.19321 0.4974 0.18828 0.49011 0.18519 C 0.46476 0.175 0.40261 0.18087 0.38351 0.18056 C 0.3349 0.18334 0.28646 0.18951 0.23768 0.19105 C 0.22101 0.19445 0.20434 0.20124 0.18768 0.20432 C 0.15921 0.21729 0.12952 0.23118 0.10018 0.2355 C 0.08282 0.24074 0.04757 0.24136 0.04757 0.24167 C 0.03872 0.24753 0.02934 0.25 0.02014 0.2534 C 0.01754 0.25649 0.01771 0.25432 0.01771 0.25772 " pathEditMode="relative" rAng="0" ptsTypes="fffffffffffffffffffffffffffffffffffffff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22" y="5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"/>
            <a:ext cx="9144000" cy="68237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1382" y="1173419"/>
            <a:ext cx="5091062" cy="2133661"/>
          </a:xfrm>
          <a:prstGeom prst="rect">
            <a:avLst/>
          </a:prstGeom>
          <a:solidFill>
            <a:srgbClr val="69BCE9">
              <a:alpha val="48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香港超重或肥胖人士</a:t>
            </a:r>
            <a:endParaRPr lang="en-US" altLang="zh-TW" sz="3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altLang="zh-TW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OVERWEIGHT</a:t>
            </a:r>
            <a:r>
              <a:rPr lang="zh-TW" alt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/</a:t>
            </a:r>
            <a:r>
              <a:rPr lang="zh-TW" alt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OBESE PEOPLE</a:t>
            </a:r>
          </a:p>
          <a:p>
            <a:pPr algn="ctr"/>
            <a:r>
              <a:rPr lang="en-US" altLang="zh-TW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5</a:t>
            </a:r>
            <a:r>
              <a:rPr lang="zh-TW" altLang="en-US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個人中就有</a:t>
            </a:r>
            <a:r>
              <a:rPr lang="en-US" altLang="zh-TW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2</a:t>
            </a:r>
            <a:r>
              <a:rPr lang="zh-TW" altLang="en-US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個</a:t>
            </a:r>
            <a:endParaRPr lang="en-US" altLang="zh-TW" sz="4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altLang="zh-TW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2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IN </a:t>
            </a:r>
            <a:r>
              <a:rPr lang="en-US" altLang="zh-TW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5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PEOPLE</a:t>
            </a:r>
            <a:r>
              <a:rPr lang="zh-TW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IN</a:t>
            </a:r>
            <a:r>
              <a:rPr lang="zh-TW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HK</a:t>
            </a:r>
            <a:endParaRPr 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09686" y="4683015"/>
            <a:ext cx="1159251" cy="426634"/>
            <a:chOff x="7409686" y="4683015"/>
            <a:chExt cx="1159251" cy="376447"/>
          </a:xfrm>
        </p:grpSpPr>
        <p:sp>
          <p:nvSpPr>
            <p:cNvPr id="9" name="TextBox 8"/>
            <p:cNvSpPr txBox="1"/>
            <p:nvPr/>
          </p:nvSpPr>
          <p:spPr>
            <a:xfrm>
              <a:off x="7516366" y="4683015"/>
              <a:ext cx="992974" cy="224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#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FIND</a:t>
              </a:r>
              <a:r>
                <a:rPr lang="en-US" sz="105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YOUR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FIT</a:t>
              </a:r>
              <a:endPara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09686" y="4835415"/>
              <a:ext cx="1159251" cy="224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#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TLS</a:t>
              </a:r>
              <a:r>
                <a:rPr lang="en-US" sz="105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WEIGHT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LOSS</a:t>
              </a:r>
              <a:endPara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75532" y="4766835"/>
            <a:ext cx="18917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START</a:t>
            </a:r>
            <a:r>
              <a:rPr lang="en-US" sz="105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 smtClean="0">
                <a:solidFill>
                  <a:srgbClr val="0AB6E9"/>
                </a:solidFill>
                <a:latin typeface="Calibri"/>
                <a:ea typeface="Heiti TC Light"/>
                <a:cs typeface="Calibri"/>
              </a:rPr>
              <a:t>LIVING</a:t>
            </a:r>
            <a:r>
              <a:rPr lang="en-US" sz="1050" dirty="0" smtClean="0">
                <a:solidFill>
                  <a:srgbClr val="69BCE9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WITH</a:t>
            </a:r>
            <a:r>
              <a:rPr lang="en-US" sz="105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rPr>
              <a:t>TLS TODAY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8619" y="4324350"/>
            <a:ext cx="8265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香港衛生署</a:t>
            </a:r>
            <a:r>
              <a:rPr lang="zh-TW" altLang="en-US" sz="12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行為風險因素監測數</a:t>
            </a:r>
            <a:r>
              <a:rPr lang="zh-TW" altLang="en-US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字（</a:t>
            </a:r>
            <a:r>
              <a:rPr lang="en-US" altLang="zh-TW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2014</a:t>
            </a:r>
            <a:r>
              <a:rPr lang="zh-TW" altLang="en-US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年</a:t>
            </a:r>
            <a:r>
              <a:rPr lang="en-US" altLang="zh-TW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4</a:t>
            </a:r>
            <a:r>
              <a:rPr lang="zh-TW" altLang="en-US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月）</a:t>
            </a:r>
            <a:r>
              <a:rPr lang="en-US" sz="12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Statistics on </a:t>
            </a:r>
            <a:r>
              <a:rPr lang="en-US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behavioral </a:t>
            </a:r>
            <a:r>
              <a:rPr lang="en-US" sz="12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risk </a:t>
            </a:r>
            <a:r>
              <a:rPr lang="en-US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factors</a:t>
            </a:r>
            <a:r>
              <a:rPr lang="zh-TW" altLang="en-US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(April</a:t>
            </a:r>
            <a:r>
              <a:rPr lang="zh-TW" altLang="en-US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2014),</a:t>
            </a:r>
            <a:r>
              <a:rPr lang="zh-TW" altLang="en-US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Department</a:t>
            </a:r>
            <a:r>
              <a:rPr lang="zh-TW" altLang="en-US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of</a:t>
            </a:r>
            <a:r>
              <a:rPr lang="zh-TW" altLang="en-US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Health</a:t>
            </a:r>
            <a:r>
              <a:rPr lang="zh-TW" altLang="en-US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 </a:t>
            </a:r>
            <a:r>
              <a:rPr lang="en-US" altLang="zh-TW" sz="12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http://www.chp.gov.hk/tc/data/1/10/280/3994.html</a:t>
            </a:r>
            <a:endParaRPr lang="en-US" sz="12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3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1238250"/>
            <a:ext cx="9601200" cy="74637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40238" y="1809750"/>
            <a:ext cx="5091062" cy="2133661"/>
          </a:xfrm>
          <a:prstGeom prst="rect">
            <a:avLst/>
          </a:prstGeom>
          <a:solidFill>
            <a:srgbClr val="69BCE9">
              <a:alpha val="48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香港超重或肥胖</a:t>
            </a:r>
            <a:r>
              <a:rPr lang="zh-TW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女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士</a:t>
            </a:r>
            <a:endParaRPr lang="en-US" altLang="zh-TW" sz="3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altLang="zh-TW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OVERWEIGHT</a:t>
            </a:r>
            <a:r>
              <a:rPr lang="zh-TW" alt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/</a:t>
            </a:r>
            <a:r>
              <a:rPr lang="zh-TW" alt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OBESE </a:t>
            </a:r>
            <a:r>
              <a:rPr lang="en-US" altLang="zh-TW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WOMEN</a:t>
            </a:r>
            <a:endParaRPr lang="en-US" sz="2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altLang="zh-TW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3</a:t>
            </a:r>
            <a:r>
              <a:rPr lang="zh-TW" altLang="en-US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個人中就有</a:t>
            </a:r>
            <a:r>
              <a:rPr lang="en-US" altLang="zh-TW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1</a:t>
            </a:r>
            <a:r>
              <a:rPr lang="zh-TW" altLang="en-US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個</a:t>
            </a:r>
            <a:endParaRPr lang="en-US" altLang="zh-TW" sz="4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altLang="zh-TW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1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IN </a:t>
            </a:r>
            <a:r>
              <a:rPr lang="en-US" altLang="zh-TW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3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WOMEN</a:t>
            </a:r>
            <a:r>
              <a:rPr lang="zh-TW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IN</a:t>
            </a:r>
            <a:r>
              <a:rPr lang="zh-TW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HK</a:t>
            </a:r>
            <a:endParaRPr 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09686" y="4683015"/>
            <a:ext cx="1159251" cy="406316"/>
            <a:chOff x="7409686" y="4683015"/>
            <a:chExt cx="1159251" cy="406316"/>
          </a:xfrm>
        </p:grpSpPr>
        <p:sp>
          <p:nvSpPr>
            <p:cNvPr id="9" name="TextBox 8"/>
            <p:cNvSpPr txBox="1"/>
            <p:nvPr/>
          </p:nvSpPr>
          <p:spPr>
            <a:xfrm>
              <a:off x="7516366" y="4683015"/>
              <a:ext cx="99297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#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FIND</a:t>
              </a:r>
              <a:r>
                <a:rPr lang="en-US" sz="105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YOUR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FIT</a:t>
              </a:r>
              <a:endPara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09686" y="4835415"/>
              <a:ext cx="115925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#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TLS</a:t>
              </a:r>
              <a:r>
                <a:rPr lang="en-US" sz="105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WEIGHT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LOSS</a:t>
              </a:r>
              <a:endPara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75532" y="4766835"/>
            <a:ext cx="18917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START</a:t>
            </a:r>
            <a:r>
              <a:rPr lang="en-US" sz="105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 smtClean="0">
                <a:solidFill>
                  <a:srgbClr val="0AB6E9"/>
                </a:solidFill>
                <a:latin typeface="Calibri"/>
                <a:ea typeface="Heiti TC Light"/>
                <a:cs typeface="Calibri"/>
              </a:rPr>
              <a:t>LIVING</a:t>
            </a:r>
            <a:r>
              <a:rPr lang="en-US" sz="1050" dirty="0" smtClean="0">
                <a:solidFill>
                  <a:srgbClr val="69BCE9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WITH</a:t>
            </a:r>
            <a:r>
              <a:rPr lang="en-US" sz="105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rPr>
              <a:t>TLS TODAY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8619" y="4324350"/>
            <a:ext cx="8265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iti TC Light"/>
                <a:cs typeface="Calibri"/>
              </a:rPr>
              <a:t>香港衛生署</a:t>
            </a:r>
            <a:r>
              <a:rPr lang="zh-TW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iti TC Light"/>
                <a:cs typeface="Calibri"/>
              </a:rPr>
              <a:t>行為風險因素監測數</a:t>
            </a:r>
            <a:r>
              <a:rPr lang="zh-TW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iti TC Light"/>
                <a:cs typeface="Calibri"/>
              </a:rPr>
              <a:t>字（</a:t>
            </a:r>
            <a:r>
              <a:rPr lang="en-US" altLang="zh-TW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iti TC Light"/>
                <a:cs typeface="Calibri"/>
              </a:rPr>
              <a:t>2014</a:t>
            </a:r>
            <a:r>
              <a:rPr lang="zh-TW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iti TC Light"/>
                <a:cs typeface="Calibri"/>
              </a:rPr>
              <a:t>年</a:t>
            </a:r>
            <a:r>
              <a:rPr lang="en-US" altLang="zh-TW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iti TC Light"/>
                <a:cs typeface="Calibri"/>
              </a:rPr>
              <a:t>4</a:t>
            </a:r>
            <a:r>
              <a:rPr lang="zh-TW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iti TC Light"/>
                <a:cs typeface="Calibri"/>
              </a:rPr>
              <a:t>月）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iti TC Light"/>
                <a:cs typeface="Calibri"/>
              </a:rPr>
              <a:t>Statistics on 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iti TC Light"/>
                <a:cs typeface="Calibri"/>
              </a:rPr>
              <a:t>behavioral 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iti TC Light"/>
                <a:cs typeface="Calibri"/>
              </a:rPr>
              <a:t>risk 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iti TC Light"/>
                <a:cs typeface="Calibri"/>
              </a:rPr>
              <a:t>factors</a:t>
            </a:r>
            <a:r>
              <a:rPr lang="zh-TW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iti TC Light"/>
                <a:cs typeface="Calibri"/>
              </a:rPr>
              <a:t>(April</a:t>
            </a:r>
            <a:r>
              <a:rPr lang="zh-TW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iti TC Light"/>
                <a:cs typeface="Calibri"/>
              </a:rPr>
              <a:t>2014),</a:t>
            </a:r>
            <a:r>
              <a:rPr lang="zh-TW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iti TC Light"/>
                <a:cs typeface="Calibri"/>
              </a:rPr>
              <a:t>Department</a:t>
            </a:r>
            <a:r>
              <a:rPr lang="zh-TW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iti TC Light"/>
                <a:cs typeface="Calibri"/>
              </a:rPr>
              <a:t>of</a:t>
            </a:r>
            <a:r>
              <a:rPr lang="zh-TW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iti TC Light"/>
                <a:cs typeface="Calibri"/>
              </a:rPr>
              <a:t>Health</a:t>
            </a:r>
            <a:r>
              <a:rPr lang="zh-TW" alt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iti TC Light"/>
                <a:cs typeface="Calibri"/>
              </a:rPr>
              <a:t>  </a:t>
            </a:r>
            <a:r>
              <a:rPr lang="en-US" altLang="zh-TW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iti TC Light"/>
                <a:cs typeface="Calibri"/>
              </a:rPr>
              <a:t>http://www.chp.gov.hk/tc/data/1/10/280/3994.html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206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1" y="-323850"/>
            <a:ext cx="9196679" cy="61311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40238" y="1809750"/>
            <a:ext cx="5091062" cy="2133661"/>
          </a:xfrm>
          <a:prstGeom prst="rect">
            <a:avLst/>
          </a:prstGeom>
          <a:solidFill>
            <a:srgbClr val="69BCE9">
              <a:alpha val="48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香港超重或肥胖男士</a:t>
            </a:r>
            <a:endParaRPr lang="en-US" altLang="zh-TW" sz="3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altLang="zh-TW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OVERWEIGHT</a:t>
            </a:r>
            <a:r>
              <a:rPr lang="zh-TW" alt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/</a:t>
            </a:r>
            <a:r>
              <a:rPr lang="zh-TW" alt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OBESE </a:t>
            </a:r>
            <a:r>
              <a:rPr lang="en-US" altLang="zh-TW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MEN</a:t>
            </a:r>
            <a:endParaRPr lang="en-US" sz="2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altLang="zh-TW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2</a:t>
            </a:r>
            <a:r>
              <a:rPr lang="zh-TW" altLang="en-US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個人中就有</a:t>
            </a:r>
            <a:r>
              <a:rPr lang="en-US" altLang="zh-TW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1</a:t>
            </a:r>
            <a:r>
              <a:rPr lang="zh-TW" altLang="en-US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個</a:t>
            </a:r>
            <a:endParaRPr lang="en-US" altLang="zh-TW" sz="4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altLang="zh-TW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1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IN </a:t>
            </a:r>
            <a:r>
              <a:rPr lang="en-US" altLang="zh-TW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2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MEN</a:t>
            </a:r>
            <a:r>
              <a:rPr lang="zh-TW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IN</a:t>
            </a:r>
            <a:r>
              <a:rPr lang="zh-TW" alt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HK</a:t>
            </a:r>
            <a:endParaRPr 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09686" y="4683015"/>
            <a:ext cx="1159251" cy="406316"/>
            <a:chOff x="7409686" y="4683015"/>
            <a:chExt cx="1159251" cy="406316"/>
          </a:xfrm>
        </p:grpSpPr>
        <p:sp>
          <p:nvSpPr>
            <p:cNvPr id="9" name="TextBox 8"/>
            <p:cNvSpPr txBox="1"/>
            <p:nvPr/>
          </p:nvSpPr>
          <p:spPr>
            <a:xfrm>
              <a:off x="7516366" y="4683015"/>
              <a:ext cx="99297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#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FIND</a:t>
              </a:r>
              <a:r>
                <a:rPr lang="en-US" sz="105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YOUR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FIT</a:t>
              </a:r>
              <a:endPara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09686" y="4835415"/>
              <a:ext cx="115925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#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TLS</a:t>
              </a:r>
              <a:r>
                <a:rPr lang="en-US" sz="105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WEIGHT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LOSS</a:t>
              </a:r>
              <a:endPara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75532" y="4766835"/>
            <a:ext cx="18917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START</a:t>
            </a:r>
            <a:r>
              <a:rPr lang="en-US" sz="105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 smtClean="0">
                <a:solidFill>
                  <a:srgbClr val="0AB6E9"/>
                </a:solidFill>
                <a:latin typeface="Calibri"/>
                <a:ea typeface="Heiti TC Light"/>
                <a:cs typeface="Calibri"/>
              </a:rPr>
              <a:t>LIVING</a:t>
            </a:r>
            <a:r>
              <a:rPr lang="en-US" sz="1050" dirty="0" smtClean="0">
                <a:solidFill>
                  <a:srgbClr val="69BCE9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WITH</a:t>
            </a:r>
            <a:r>
              <a:rPr lang="en-US" sz="105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rPr>
              <a:t>TLS TODAY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8619" y="4324350"/>
            <a:ext cx="8265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香港衛生署</a:t>
            </a:r>
            <a:r>
              <a:rPr lang="zh-TW" altLang="en-US" sz="12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行為風險因素監測數</a:t>
            </a:r>
            <a:r>
              <a:rPr lang="zh-TW" altLang="en-US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字（</a:t>
            </a:r>
            <a:r>
              <a:rPr lang="en-US" altLang="zh-TW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2014</a:t>
            </a:r>
            <a:r>
              <a:rPr lang="zh-TW" altLang="en-US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年</a:t>
            </a:r>
            <a:r>
              <a:rPr lang="en-US" altLang="zh-TW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4</a:t>
            </a:r>
            <a:r>
              <a:rPr lang="zh-TW" altLang="en-US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月）</a:t>
            </a:r>
            <a:r>
              <a:rPr lang="en-US" sz="12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Statistics on </a:t>
            </a:r>
            <a:r>
              <a:rPr lang="en-US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behavioral </a:t>
            </a:r>
            <a:r>
              <a:rPr lang="en-US" sz="12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risk </a:t>
            </a:r>
            <a:r>
              <a:rPr lang="en-US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factors</a:t>
            </a:r>
            <a:r>
              <a:rPr lang="zh-TW" altLang="en-US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(April</a:t>
            </a:r>
            <a:r>
              <a:rPr lang="zh-TW" altLang="en-US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2014),</a:t>
            </a:r>
            <a:r>
              <a:rPr lang="zh-TW" altLang="en-US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Department</a:t>
            </a:r>
            <a:r>
              <a:rPr lang="zh-TW" altLang="en-US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of</a:t>
            </a:r>
            <a:r>
              <a:rPr lang="zh-TW" altLang="en-US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Health</a:t>
            </a:r>
            <a:r>
              <a:rPr lang="zh-TW" altLang="en-US" sz="12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 </a:t>
            </a:r>
            <a:r>
              <a:rPr lang="en-US" altLang="zh-TW" sz="12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http://www.chp.gov.hk/tc/data/1/10/280/3994.html</a:t>
            </a:r>
            <a:endParaRPr lang="en-US" sz="12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651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46939" y="0"/>
            <a:ext cx="98481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71738" y="-25257"/>
            <a:ext cx="5091062" cy="1301608"/>
          </a:xfrm>
          <a:prstGeom prst="rect">
            <a:avLst/>
          </a:prstGeom>
          <a:solidFill>
            <a:srgbClr val="69BCE9">
              <a:alpha val="48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0" y="-19050"/>
            <a:ext cx="91440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HK" altLang="en-US" sz="42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肥胖就是「病」</a:t>
            </a:r>
            <a:r>
              <a:rPr lang="en-US" altLang="zh-HK" sz="42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!</a:t>
            </a:r>
            <a:br>
              <a:rPr lang="en-US" altLang="zh-HK" sz="42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3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Obesity</a:t>
            </a:r>
            <a:r>
              <a:rPr lang="zh-TW" altLang="en-US" sz="3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3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is</a:t>
            </a:r>
            <a:r>
              <a:rPr lang="zh-TW" altLang="en-US" sz="3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3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a</a:t>
            </a:r>
            <a:r>
              <a:rPr lang="zh-TW" altLang="en-US" sz="3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3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“disease”</a:t>
            </a:r>
            <a:endParaRPr lang="fr-CA" sz="36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143000" y="1253920"/>
            <a:ext cx="2519362" cy="383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287" tIns="53643" rIns="107287" bIns="53643">
            <a:spAutoFit/>
          </a:bodyPr>
          <a:lstStyle/>
          <a:p>
            <a:pPr algn="ctr">
              <a:defRPr/>
            </a:pPr>
            <a:r>
              <a:rPr lang="zh-TW" altLang="en-US" sz="22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二型糖尿病</a:t>
            </a:r>
          </a:p>
          <a:p>
            <a:pPr algn="ctr">
              <a:defRPr/>
            </a:pPr>
            <a:r>
              <a:rPr lang="zh-HK" altLang="en-US" sz="22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高血脂</a:t>
            </a:r>
            <a:endParaRPr lang="en-US" altLang="zh-TW" sz="22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pPr algn="ctr">
              <a:defRPr/>
            </a:pPr>
            <a:r>
              <a:rPr lang="zh-TW" altLang="en-US" sz="22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中風</a:t>
            </a:r>
          </a:p>
          <a:p>
            <a:pPr algn="ctr">
              <a:defRPr/>
            </a:pPr>
            <a:r>
              <a:rPr lang="zh-TW" altLang="en-US" sz="22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高血壓</a:t>
            </a:r>
          </a:p>
          <a:p>
            <a:pPr algn="ctr">
              <a:defRPr/>
            </a:pPr>
            <a:r>
              <a:rPr lang="zh-TW" altLang="en-US" sz="22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冠心病</a:t>
            </a:r>
          </a:p>
          <a:p>
            <a:pPr algn="ctr">
              <a:defRPr/>
            </a:pPr>
            <a:r>
              <a:rPr lang="zh-TW" altLang="en-US" sz="22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睡眠窒息症</a:t>
            </a:r>
          </a:p>
          <a:p>
            <a:pPr algn="ctr">
              <a:defRPr/>
            </a:pPr>
            <a:r>
              <a:rPr lang="zh-TW" altLang="en-US" sz="22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膽石</a:t>
            </a:r>
          </a:p>
          <a:p>
            <a:pPr algn="ctr">
              <a:defRPr/>
            </a:pPr>
            <a:r>
              <a:rPr lang="zh-TW" altLang="en-US" sz="22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癌症</a:t>
            </a:r>
          </a:p>
          <a:p>
            <a:pPr algn="ctr">
              <a:defRPr/>
            </a:pPr>
            <a:r>
              <a:rPr lang="zh-TW" altLang="en-US" sz="22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關節炎</a:t>
            </a:r>
          </a:p>
          <a:p>
            <a:pPr algn="ctr">
              <a:defRPr/>
            </a:pPr>
            <a:r>
              <a:rPr lang="zh-TW" altLang="en-US" sz="22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脂肪肝</a:t>
            </a:r>
          </a:p>
          <a:p>
            <a:pPr algn="ctr">
              <a:defRPr/>
            </a:pPr>
            <a:r>
              <a:rPr lang="zh-TW" altLang="en-US" sz="22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痛風</a:t>
            </a:r>
            <a:r>
              <a:rPr lang="zh-TW" altLang="en-US" sz="22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症</a:t>
            </a:r>
            <a:endParaRPr lang="en-US" altLang="zh-TW" sz="2200" b="1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5390554" y="1269926"/>
            <a:ext cx="2519362" cy="380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287" tIns="53643" rIns="107287" bIns="53643">
            <a:spAutoFit/>
          </a:bodyPr>
          <a:lstStyle/>
          <a:p>
            <a:pPr algn="ctr">
              <a:defRPr/>
            </a:pPr>
            <a:r>
              <a:rPr lang="en-US" altLang="zh-TW" sz="20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Type </a:t>
            </a:r>
            <a:r>
              <a:rPr lang="en-US" altLang="zh-TW" sz="20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II diabetes</a:t>
            </a:r>
          </a:p>
          <a:p>
            <a:pPr algn="ctr">
              <a:defRPr/>
            </a:pPr>
            <a:r>
              <a:rPr lang="en-US" altLang="zh-TW" sz="20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High cholesterol</a:t>
            </a:r>
          </a:p>
          <a:p>
            <a:pPr algn="ctr">
              <a:defRPr/>
            </a:pPr>
            <a:r>
              <a:rPr lang="en-US" altLang="zh-TW" sz="20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Stroke</a:t>
            </a:r>
          </a:p>
          <a:p>
            <a:pPr algn="ctr">
              <a:defRPr/>
            </a:pPr>
            <a:r>
              <a:rPr lang="en-US" altLang="zh-TW" sz="20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High blood pressure</a:t>
            </a:r>
          </a:p>
          <a:p>
            <a:pPr algn="ctr">
              <a:defRPr/>
            </a:pPr>
            <a:r>
              <a:rPr lang="en-US" altLang="zh-TW" sz="20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Coronary Heart Disease</a:t>
            </a:r>
          </a:p>
          <a:p>
            <a:pPr algn="ctr">
              <a:defRPr/>
            </a:pPr>
            <a:r>
              <a:rPr lang="en-US" altLang="zh-TW" sz="20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Sleep Apnea</a:t>
            </a:r>
          </a:p>
          <a:p>
            <a:pPr algn="ctr">
              <a:defRPr/>
            </a:pPr>
            <a:r>
              <a:rPr lang="en-US" altLang="zh-TW" sz="20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Gallstone</a:t>
            </a:r>
          </a:p>
          <a:p>
            <a:pPr algn="ctr">
              <a:defRPr/>
            </a:pPr>
            <a:r>
              <a:rPr lang="en-US" altLang="zh-TW" sz="20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Cancer</a:t>
            </a:r>
          </a:p>
          <a:p>
            <a:pPr algn="ctr">
              <a:defRPr/>
            </a:pPr>
            <a:r>
              <a:rPr lang="en-US" altLang="zh-TW" sz="20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Arthritis</a:t>
            </a:r>
          </a:p>
          <a:p>
            <a:pPr algn="ctr">
              <a:defRPr/>
            </a:pPr>
            <a:r>
              <a:rPr lang="en-US" altLang="zh-TW" sz="20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Fatty liver</a:t>
            </a:r>
          </a:p>
          <a:p>
            <a:pPr algn="ctr">
              <a:defRPr/>
            </a:pPr>
            <a:r>
              <a:rPr lang="en-US" altLang="zh-TW" sz="20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Gout</a:t>
            </a:r>
            <a:endParaRPr lang="zh-TW" altLang="en-US" sz="20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843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" b="83982"/>
          <a:stretch/>
        </p:blipFill>
        <p:spPr bwMode="auto">
          <a:xfrm>
            <a:off x="1" y="-19050"/>
            <a:ext cx="9143999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http://www.dial-direct.co.za/wp-content/uploads/2014/05/bigstock-education-and-internet-concept-475789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730" y="1577579"/>
            <a:ext cx="3317080" cy="234223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cdn.sheknows.com/articles/2011/08/teen-lazy-junk-foo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822" y="1542377"/>
            <a:ext cx="2863909" cy="237743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memorise.org/wp-content/uploads/2011/10/junk-foo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81" y="1542377"/>
            <a:ext cx="2599441" cy="237744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75532" y="4766835"/>
            <a:ext cx="18917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404040"/>
                </a:solidFill>
                <a:latin typeface="Calibri"/>
                <a:ea typeface="Heiti TC Light"/>
                <a:cs typeface="Calibri"/>
              </a:rPr>
              <a:t>START</a:t>
            </a:r>
            <a:r>
              <a:rPr lang="en-US" sz="105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 smtClean="0">
                <a:solidFill>
                  <a:srgbClr val="0AB6E9"/>
                </a:solidFill>
                <a:latin typeface="Calibri"/>
                <a:ea typeface="Heiti TC Light"/>
                <a:cs typeface="Calibri"/>
              </a:rPr>
              <a:t>LIVING</a:t>
            </a:r>
            <a:r>
              <a:rPr lang="en-US" sz="1050" dirty="0" smtClean="0">
                <a:solidFill>
                  <a:srgbClr val="69BCE9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>
                <a:solidFill>
                  <a:srgbClr val="404040"/>
                </a:solidFill>
                <a:latin typeface="Calibri"/>
                <a:ea typeface="Heiti TC Light"/>
                <a:cs typeface="Calibri"/>
              </a:rPr>
              <a:t>WITH</a:t>
            </a:r>
            <a:r>
              <a:rPr lang="en-US" sz="105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rPr>
              <a:t>TLS TODAY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7409686" y="4683015"/>
            <a:ext cx="1159251" cy="406316"/>
            <a:chOff x="7409686" y="4683015"/>
            <a:chExt cx="1159251" cy="406316"/>
          </a:xfrm>
        </p:grpSpPr>
        <p:sp>
          <p:nvSpPr>
            <p:cNvPr id="29" name="TextBox 28"/>
            <p:cNvSpPr txBox="1"/>
            <p:nvPr/>
          </p:nvSpPr>
          <p:spPr>
            <a:xfrm>
              <a:off x="7516366" y="4683015"/>
              <a:ext cx="99297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rgbClr val="404040"/>
                  </a:solidFill>
                  <a:latin typeface="Calibri"/>
                  <a:ea typeface="Heiti TC Light"/>
                  <a:cs typeface="Calibri"/>
                </a:rPr>
                <a:t>#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FIND</a:t>
              </a:r>
              <a:r>
                <a:rPr lang="en-US" sz="1050" dirty="0" smtClean="0">
                  <a:solidFill>
                    <a:srgbClr val="404040"/>
                  </a:solidFill>
                  <a:latin typeface="Calibri"/>
                  <a:ea typeface="Heiti TC Light"/>
                  <a:cs typeface="Calibri"/>
                </a:rPr>
                <a:t>YOUR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FIT</a:t>
              </a:r>
              <a:endPara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409686" y="4835415"/>
              <a:ext cx="115925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solidFill>
                    <a:srgbClr val="404040"/>
                  </a:solidFill>
                  <a:latin typeface="Calibri"/>
                  <a:ea typeface="Heiti TC Light"/>
                  <a:cs typeface="Calibri"/>
                </a:rPr>
                <a:t>#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TLS</a:t>
              </a:r>
              <a:r>
                <a:rPr lang="en-US" sz="1050" dirty="0" smtClean="0">
                  <a:solidFill>
                    <a:srgbClr val="505A5D"/>
                  </a:solidFill>
                  <a:latin typeface="Calibri"/>
                  <a:ea typeface="Heiti TC Light"/>
                  <a:cs typeface="Calibri"/>
                </a:rPr>
                <a:t>WEIGHT</a:t>
              </a:r>
              <a:r>
                <a:rPr lang="en-US" sz="1050" dirty="0" smtClean="0">
                  <a:solidFill>
                    <a:srgbClr val="0AB6E9"/>
                  </a:solidFill>
                  <a:latin typeface="Calibri"/>
                  <a:ea typeface="Heiti TC Light"/>
                  <a:cs typeface="Calibri"/>
                </a:rPr>
                <a:t>LOSS</a:t>
              </a:r>
              <a:endParaRPr lang="en-US" sz="1050" dirty="0">
                <a:solidFill>
                  <a:srgbClr val="0AB6E9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60905" y="3588164"/>
            <a:ext cx="2599440" cy="615553"/>
          </a:xfrm>
          <a:prstGeom prst="rect">
            <a:avLst/>
          </a:prstGeom>
          <a:solidFill>
            <a:srgbClr val="ABE3FF">
              <a:alpha val="86667"/>
            </a:srgbClr>
          </a:solidFill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不正確的食物選擇</a:t>
            </a:r>
            <a:endParaRPr lang="en-US" b="1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Poor Food Choices     </a:t>
            </a:r>
            <a:endParaRPr lang="en-US" sz="2800" b="1" dirty="0">
              <a:solidFill>
                <a:srgbClr val="69BCE9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60344" y="3590371"/>
            <a:ext cx="2863909" cy="615553"/>
          </a:xfrm>
          <a:prstGeom prst="rect">
            <a:avLst/>
          </a:prstGeom>
          <a:solidFill>
            <a:srgbClr val="ABE3FF">
              <a:alpha val="87000"/>
            </a:srgbClr>
          </a:solidFill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活動量不足</a:t>
            </a:r>
            <a:endParaRPr lang="en-US" b="1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rPr>
              <a:t>Inactive</a:t>
            </a:r>
            <a:endParaRPr lang="en-US" sz="2800" b="1" dirty="0">
              <a:solidFill>
                <a:srgbClr val="69BCE9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24254" y="3597991"/>
            <a:ext cx="3318556" cy="615553"/>
          </a:xfrm>
          <a:prstGeom prst="rect">
            <a:avLst/>
          </a:prstGeom>
          <a:solidFill>
            <a:srgbClr val="ABE3FF">
              <a:alpha val="87000"/>
            </a:srgbClr>
          </a:solidFill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404040"/>
                </a:solidFill>
                <a:latin typeface="Calibri"/>
                <a:ea typeface="Heiti TC Light"/>
                <a:cs typeface="Calibri"/>
              </a:rPr>
              <a:t>低頭一族</a:t>
            </a:r>
            <a:endParaRPr lang="en-US" b="1" dirty="0" smtClean="0">
              <a:solidFill>
                <a:srgbClr val="404040"/>
              </a:solid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sz="1600" b="1" dirty="0" smtClean="0">
                <a:solidFill>
                  <a:srgbClr val="404040"/>
                </a:solidFill>
                <a:latin typeface="Calibri"/>
                <a:ea typeface="Heiti TC Light"/>
                <a:cs typeface="Calibri"/>
              </a:rPr>
              <a:t>Screen Time</a:t>
            </a:r>
            <a:endParaRPr lang="en-US" sz="1600" b="1" dirty="0">
              <a:solidFill>
                <a:srgbClr val="40404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1834" y="2798"/>
            <a:ext cx="63733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但大部份人都仍然做一些錯的事情 </a:t>
            </a:r>
            <a:endParaRPr lang="en-US" altLang="zh-TW" sz="2800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24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But </a:t>
            </a:r>
            <a:r>
              <a:rPr lang="en-US" sz="24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we continue to do the wrong things</a:t>
            </a:r>
          </a:p>
        </p:txBody>
      </p:sp>
    </p:spTree>
    <p:extLst>
      <p:ext uri="{BB962C8B-B14F-4D97-AF65-F5344CB8AC3E}">
        <p14:creationId xmlns:p14="http://schemas.microsoft.com/office/powerpoint/2010/main" val="347667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NewUBP_Template20120514_Final">
  <a:themeElements>
    <a:clrScheme name="UBP Colors">
      <a:dk1>
        <a:srgbClr val="DDDEDD"/>
      </a:dk1>
      <a:lt1>
        <a:srgbClr val="FFFFFF"/>
      </a:lt1>
      <a:dk2>
        <a:srgbClr val="1F497D"/>
      </a:dk2>
      <a:lt2>
        <a:srgbClr val="EEECE1"/>
      </a:lt2>
      <a:accent1>
        <a:srgbClr val="BC3521"/>
      </a:accent1>
      <a:accent2>
        <a:srgbClr val="7AAE31"/>
      </a:accent2>
      <a:accent3>
        <a:srgbClr val="008FAB"/>
      </a:accent3>
      <a:accent4>
        <a:srgbClr val="00203F"/>
      </a:accent4>
      <a:accent5>
        <a:srgbClr val="1C8EAB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3600" b="1" dirty="0" smtClean="0">
            <a:solidFill>
              <a:srgbClr val="139FC9"/>
            </a:solidFill>
            <a:latin typeface="Arial"/>
            <a:cs typeface="Arial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12606</TotalTime>
  <Words>2313</Words>
  <Application>Microsoft Office PowerPoint</Application>
  <PresentationFormat>On-screen Show (16:9)</PresentationFormat>
  <Paragraphs>320</Paragraphs>
  <Slides>36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1_Office Theme</vt:lpstr>
      <vt:lpstr>Custom Design</vt:lpstr>
      <vt:lpstr>2_Office Theme</vt:lpstr>
      <vt:lpstr>3_Office Theme</vt:lpstr>
      <vt:lpstr>NewUBP_Template20120514_Final</vt:lpstr>
      <vt:lpstr>6_Office Theme</vt:lpstr>
      <vt:lpstr>TLS健康生活纖營計劃及TLS®健康生活纖形比賽</vt:lpstr>
      <vt:lpstr>TLS健康生活纖營計劃及TLS®健康生活纖形比賽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獎金獎品 AWARDS &amp; PRIZES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2015 美安香港成功領袖會議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emmyy</dc:creator>
  <cp:lastModifiedBy>Monie Chan</cp:lastModifiedBy>
  <cp:revision>412</cp:revision>
  <cp:lastPrinted>2014-10-09T01:39:05Z</cp:lastPrinted>
  <dcterms:created xsi:type="dcterms:W3CDTF">2012-10-27T10:26:01Z</dcterms:created>
  <dcterms:modified xsi:type="dcterms:W3CDTF">2015-09-16T07:55:08Z</dcterms:modified>
</cp:coreProperties>
</file>